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itchFamily="2" charset="-7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0ef6608b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0ef6608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f9adc9f4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f9adc9f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33e5cfd6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033e5cfd6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33e5cfd6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33e5cfd6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00">
                <a:solidFill>
                  <a:srgbClr val="333333"/>
                </a:solidFill>
                <a:latin typeface="Calibri"/>
                <a:ea typeface="Calibri"/>
                <a:cs typeface="Calibri"/>
                <a:sym typeface="Calibri"/>
              </a:rPr>
              <a:t>Kui me tahaks saada ka kasumit mis oleks näiteks 200€ reisi pealt oleks iga inimese maksumus 54€</a:t>
            </a:r>
            <a:endParaRPr sz="1300">
              <a:solidFill>
                <a:srgbClr val="333333"/>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f9adc9f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f9adc9f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771f58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771f58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0ef6608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0ef6608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Char char="●"/>
            </a:pPr>
            <a:r>
              <a:rPr lang="en-GB" sz="1200">
                <a:solidFill>
                  <a:schemeClr val="dk1"/>
                </a:solidFill>
                <a:highlight>
                  <a:srgbClr val="FFFFFF"/>
                </a:highlight>
                <a:latin typeface="Times New Roman"/>
                <a:ea typeface="Times New Roman"/>
                <a:cs typeface="Times New Roman"/>
                <a:sym typeface="Times New Roman"/>
              </a:rPr>
              <a:t>Matsalu rahvuspark ning Silma looduskaitseala. Mõlemad kaitsealad on tuntud oma erakordse linnurohkuse poolest ja kuuluvad rahvusvahelise tähtsusega linnualade hulka. Nii Matsalu kui Silma on sobilikud paigad ka põnevate imetajate leidmiseks. Näiteks võib Matsalu luhtasid pidada parimaks põdravaatluskohaks kogu Baltikumis. Haapsalu ümbruses kohatakse regulaarselt ka peidulise eluviisiga ilveseid.</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d645a486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d645a486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a3cb48c4a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a3cb48c4a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3728068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3728068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37280681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37280681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37280681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3728068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37280681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37280681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KiCJbFJFAc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t-EE" dirty="0">
                <a:latin typeface="Times New Roman"/>
                <a:ea typeface="Times New Roman"/>
                <a:cs typeface="Times New Roman"/>
                <a:sym typeface="Times New Roman"/>
              </a:rPr>
              <a:t>Asuküla</a:t>
            </a:r>
            <a:r>
              <a:rPr lang="en-GB" dirty="0">
                <a:latin typeface="Times New Roman"/>
                <a:ea typeface="Times New Roman"/>
                <a:cs typeface="Times New Roman"/>
                <a:sym typeface="Times New Roman"/>
              </a:rPr>
              <a:t> </a:t>
            </a:r>
            <a:r>
              <a:rPr lang="et-EE" dirty="0">
                <a:latin typeface="Times New Roman"/>
                <a:ea typeface="Times New Roman"/>
                <a:cs typeface="Times New Roman"/>
                <a:sym typeface="Times New Roman"/>
              </a:rPr>
              <a:t>projekt</a:t>
            </a:r>
          </a:p>
        </p:txBody>
      </p:sp>
      <p:sp>
        <p:nvSpPr>
          <p:cNvPr id="129" name="Google Shape;129;p13"/>
          <p:cNvSpPr txBox="1">
            <a:spLocks noGrp="1"/>
          </p:cNvSpPr>
          <p:nvPr>
            <p:ph type="subTitle" idx="1"/>
          </p:nvPr>
        </p:nvSpPr>
        <p:spPr>
          <a:xfrm>
            <a:off x="311700" y="29675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err="1">
                <a:solidFill>
                  <a:srgbClr val="000000"/>
                </a:solidFill>
                <a:latin typeface="Times New Roman"/>
                <a:ea typeface="Times New Roman"/>
                <a:cs typeface="Times New Roman"/>
                <a:sym typeface="Times New Roman"/>
              </a:rPr>
              <a:t>Jaan</a:t>
            </a:r>
            <a:r>
              <a:rPr lang="en-GB" dirty="0">
                <a:solidFill>
                  <a:srgbClr val="000000"/>
                </a:solidFill>
                <a:latin typeface="Times New Roman"/>
                <a:ea typeface="Times New Roman"/>
                <a:cs typeface="Times New Roman"/>
                <a:sym typeface="Times New Roman"/>
              </a:rPr>
              <a:t> </a:t>
            </a:r>
            <a:r>
              <a:rPr lang="en-GB" dirty="0" err="1">
                <a:solidFill>
                  <a:srgbClr val="000000"/>
                </a:solidFill>
                <a:latin typeface="Times New Roman"/>
                <a:ea typeface="Times New Roman"/>
                <a:cs typeface="Times New Roman"/>
                <a:sym typeface="Times New Roman"/>
              </a:rPr>
              <a:t>Kõpper</a:t>
            </a:r>
            <a:r>
              <a:rPr lang="en-GB" dirty="0">
                <a:solidFill>
                  <a:srgbClr val="000000"/>
                </a:solidFill>
                <a:latin typeface="Times New Roman"/>
                <a:ea typeface="Times New Roman"/>
                <a:cs typeface="Times New Roman"/>
                <a:sym typeface="Times New Roman"/>
              </a:rPr>
              <a:t>, </a:t>
            </a:r>
            <a:r>
              <a:rPr lang="en-GB" dirty="0" err="1">
                <a:solidFill>
                  <a:srgbClr val="000000"/>
                </a:solidFill>
                <a:latin typeface="Times New Roman"/>
                <a:ea typeface="Times New Roman"/>
                <a:cs typeface="Times New Roman"/>
                <a:sym typeface="Times New Roman"/>
              </a:rPr>
              <a:t>Jaagup</a:t>
            </a:r>
            <a:r>
              <a:rPr lang="en-GB" dirty="0">
                <a:solidFill>
                  <a:srgbClr val="000000"/>
                </a:solidFill>
                <a:latin typeface="Times New Roman"/>
                <a:ea typeface="Times New Roman"/>
                <a:cs typeface="Times New Roman"/>
                <a:sym typeface="Times New Roman"/>
              </a:rPr>
              <a:t> </a:t>
            </a:r>
            <a:r>
              <a:rPr lang="en-GB" dirty="0" err="1">
                <a:solidFill>
                  <a:srgbClr val="000000"/>
                </a:solidFill>
                <a:latin typeface="Times New Roman"/>
                <a:ea typeface="Times New Roman"/>
                <a:cs typeface="Times New Roman"/>
                <a:sym typeface="Times New Roman"/>
              </a:rPr>
              <a:t>Ranne</a:t>
            </a:r>
            <a:r>
              <a:rPr lang="en-GB" dirty="0">
                <a:solidFill>
                  <a:srgbClr val="000000"/>
                </a:solidFill>
                <a:latin typeface="Times New Roman"/>
                <a:ea typeface="Times New Roman"/>
                <a:cs typeface="Times New Roman"/>
                <a:sym typeface="Times New Roman"/>
              </a:rPr>
              <a:t> </a:t>
            </a:r>
            <a:r>
              <a:rPr lang="en-GB" dirty="0" err="1">
                <a:solidFill>
                  <a:srgbClr val="000000"/>
                </a:solidFill>
                <a:latin typeface="Times New Roman"/>
                <a:ea typeface="Times New Roman"/>
                <a:cs typeface="Times New Roman"/>
                <a:sym typeface="Times New Roman"/>
              </a:rPr>
              <a:t>ja</a:t>
            </a:r>
            <a:r>
              <a:rPr lang="en-GB" dirty="0">
                <a:solidFill>
                  <a:srgbClr val="000000"/>
                </a:solidFill>
                <a:latin typeface="Times New Roman"/>
                <a:ea typeface="Times New Roman"/>
                <a:cs typeface="Times New Roman"/>
                <a:sym typeface="Times New Roman"/>
              </a:rPr>
              <a:t> Roland </a:t>
            </a:r>
            <a:r>
              <a:rPr lang="en-GB" dirty="0" err="1">
                <a:solidFill>
                  <a:srgbClr val="000000"/>
                </a:solidFill>
                <a:latin typeface="Times New Roman"/>
                <a:ea typeface="Times New Roman"/>
                <a:cs typeface="Times New Roman"/>
                <a:sym typeface="Times New Roman"/>
              </a:rPr>
              <a:t>Lõuke</a:t>
            </a:r>
            <a:endParaRPr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311700" y="320675"/>
            <a:ext cx="4301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Matkarada(prototüüp)</a:t>
            </a:r>
            <a:endParaRPr/>
          </a:p>
        </p:txBody>
      </p:sp>
      <p:sp>
        <p:nvSpPr>
          <p:cNvPr id="203" name="Google Shape;203;p22"/>
          <p:cNvSpPr txBox="1">
            <a:spLocks noGrp="1"/>
          </p:cNvSpPr>
          <p:nvPr>
            <p:ph type="body" idx="1"/>
          </p:nvPr>
        </p:nvSpPr>
        <p:spPr>
          <a:xfrm>
            <a:off x="311700" y="1173625"/>
            <a:ext cx="4095900" cy="3416400"/>
          </a:xfrm>
          <a:prstGeom prst="rect">
            <a:avLst/>
          </a:prstGeom>
        </p:spPr>
        <p:txBody>
          <a:bodyPr spcFirstLastPara="1" wrap="square" lIns="91425" tIns="91425" rIns="91425" bIns="91425" anchor="t" anchorCtr="0">
            <a:normAutofit/>
          </a:bodyPr>
          <a:lstStyle/>
          <a:p>
            <a:pPr marL="457200" lvl="0" indent="-311150" algn="l" rtl="0">
              <a:lnSpc>
                <a:spcPct val="100000"/>
              </a:lnSpc>
              <a:spcBef>
                <a:spcPts val="0"/>
              </a:spcBef>
              <a:spcAft>
                <a:spcPts val="0"/>
              </a:spcAft>
              <a:buClr>
                <a:srgbClr val="333333"/>
              </a:buClr>
              <a:buSzPts val="1300"/>
              <a:buChar char="●"/>
            </a:pPr>
            <a:r>
              <a:rPr lang="et-EE" sz="1400" dirty="0">
                <a:solidFill>
                  <a:srgbClr val="333333"/>
                </a:solidFill>
                <a:highlight>
                  <a:srgbClr val="FFFFFF"/>
                </a:highlight>
                <a:latin typeface="Times New Roman"/>
                <a:ea typeface="Times New Roman"/>
                <a:cs typeface="Times New Roman"/>
                <a:sym typeface="Times New Roman"/>
              </a:rPr>
              <a:t>Linnuvaatlusretk Matsalu rahvuspargist alates Asukülani</a:t>
            </a:r>
          </a:p>
          <a:p>
            <a:pPr marL="457200" lvl="0" indent="0" algn="just" rtl="0">
              <a:lnSpc>
                <a:spcPct val="100000"/>
              </a:lnSpc>
              <a:spcBef>
                <a:spcPts val="0"/>
              </a:spcBef>
              <a:spcAft>
                <a:spcPts val="0"/>
              </a:spcAft>
              <a:buNone/>
            </a:pPr>
            <a:r>
              <a:rPr lang="et-EE" sz="1400" dirty="0" err="1">
                <a:solidFill>
                  <a:srgbClr val="333333"/>
                </a:solidFill>
                <a:highlight>
                  <a:srgbClr val="FFFFFF"/>
                </a:highlight>
                <a:latin typeface="Times New Roman"/>
                <a:ea typeface="Times New Roman"/>
                <a:cs typeface="Times New Roman"/>
                <a:sym typeface="Times New Roman"/>
              </a:rPr>
              <a:t>Saadavus</a:t>
            </a:r>
            <a:r>
              <a:rPr lang="et-EE" sz="1400" dirty="0">
                <a:solidFill>
                  <a:srgbClr val="333333"/>
                </a:solidFill>
                <a:highlight>
                  <a:srgbClr val="FFFFFF"/>
                </a:highlight>
                <a:latin typeface="Times New Roman"/>
                <a:ea typeface="Times New Roman"/>
                <a:cs typeface="Times New Roman"/>
                <a:sym typeface="Times New Roman"/>
              </a:rPr>
              <a:t>: märts-oktoober</a:t>
            </a:r>
          </a:p>
          <a:p>
            <a:pPr marL="457200" lvl="0" indent="0" algn="just" rtl="0">
              <a:lnSpc>
                <a:spcPct val="100000"/>
              </a:lnSpc>
              <a:spcBef>
                <a:spcPts val="0"/>
              </a:spcBef>
              <a:spcAft>
                <a:spcPts val="0"/>
              </a:spcAft>
              <a:buNone/>
            </a:pPr>
            <a:endParaRPr lang="et-EE" sz="1400" dirty="0">
              <a:solidFill>
                <a:srgbClr val="333333"/>
              </a:solidFill>
              <a:highlight>
                <a:srgbClr val="FFFFFF"/>
              </a:highlight>
              <a:latin typeface="Times New Roman"/>
              <a:ea typeface="Times New Roman"/>
              <a:cs typeface="Times New Roman"/>
              <a:sym typeface="Times New Roman"/>
            </a:endParaRPr>
          </a:p>
          <a:p>
            <a:pPr marL="457200" lvl="0" indent="-311150" algn="just" rtl="0">
              <a:spcBef>
                <a:spcPts val="0"/>
              </a:spcBef>
              <a:spcAft>
                <a:spcPts val="0"/>
              </a:spcAft>
              <a:buClr>
                <a:srgbClr val="333333"/>
              </a:buClr>
              <a:buSzPts val="1300"/>
              <a:buChar char="●"/>
            </a:pPr>
            <a:r>
              <a:rPr lang="et-EE" sz="1400" dirty="0">
                <a:solidFill>
                  <a:srgbClr val="333333"/>
                </a:solidFill>
                <a:highlight>
                  <a:srgbClr val="FFFFFF"/>
                </a:highlight>
                <a:latin typeface="Times New Roman"/>
                <a:ea typeface="Times New Roman"/>
                <a:cs typeface="Times New Roman"/>
                <a:sym typeface="Times New Roman"/>
              </a:rPr>
              <a:t>Selle retke käigus külastame mitmeid huvipakkuvamaid linnuvaatluskohti. Väljasõidul vaatleme nii linde kui ka imetajaid. Parima elamuse saamiseks soovitame retkele tulla varahommikul või  hilisel pärastlõunal</a:t>
            </a:r>
            <a:r>
              <a:rPr lang="en-GB" sz="1200" dirty="0">
                <a:solidFill>
                  <a:srgbClr val="333333"/>
                </a:solidFill>
                <a:highlight>
                  <a:srgbClr val="FFFFFF"/>
                </a:highlight>
                <a:latin typeface="Times New Roman"/>
                <a:ea typeface="Times New Roman"/>
                <a:cs typeface="Times New Roman"/>
                <a:sym typeface="Times New Roman"/>
              </a:rPr>
              <a:t>. </a:t>
            </a:r>
            <a:endParaRPr dirty="0">
              <a:solidFill>
                <a:srgbClr val="333333"/>
              </a:solidFill>
            </a:endParaRPr>
          </a:p>
        </p:txBody>
      </p:sp>
      <p:pic>
        <p:nvPicPr>
          <p:cNvPr id="204" name="Google Shape;204;p22"/>
          <p:cNvPicPr preferRelativeResize="0"/>
          <p:nvPr/>
        </p:nvPicPr>
        <p:blipFill rotWithShape="1">
          <a:blip r:embed="rId3">
            <a:alphaModFix/>
          </a:blip>
          <a:srcRect l="-42857" t="-42227"/>
          <a:stretch/>
        </p:blipFill>
        <p:spPr>
          <a:xfrm>
            <a:off x="3836100" y="-321475"/>
            <a:ext cx="5100601" cy="2869099"/>
          </a:xfrm>
          <a:prstGeom prst="rect">
            <a:avLst/>
          </a:prstGeom>
          <a:noFill/>
          <a:ln>
            <a:noFill/>
          </a:ln>
        </p:spPr>
      </p:pic>
      <p:pic>
        <p:nvPicPr>
          <p:cNvPr id="205" name="Google Shape;205;p22"/>
          <p:cNvPicPr preferRelativeResize="0"/>
          <p:nvPr/>
        </p:nvPicPr>
        <p:blipFill>
          <a:blip r:embed="rId4">
            <a:alphaModFix/>
          </a:blip>
          <a:stretch>
            <a:fillRect/>
          </a:stretch>
        </p:blipFill>
        <p:spPr>
          <a:xfrm>
            <a:off x="4671724" y="2536525"/>
            <a:ext cx="4264976" cy="2399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Tähtsus Asukülale</a:t>
            </a:r>
            <a:endParaRPr/>
          </a:p>
        </p:txBody>
      </p:sp>
      <p:sp>
        <p:nvSpPr>
          <p:cNvPr id="211" name="Google Shape;211;p23"/>
          <p:cNvSpPr txBox="1">
            <a:spLocks noGrp="1"/>
          </p:cNvSpPr>
          <p:nvPr>
            <p:ph type="body" idx="1"/>
          </p:nvPr>
        </p:nvSpPr>
        <p:spPr>
          <a:xfrm>
            <a:off x="702800" y="19662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t-EE" sz="1400" dirty="0"/>
              <a:t>Pakett toob uusi inimesi Asukülla</a:t>
            </a:r>
          </a:p>
          <a:p>
            <a:pPr marL="457200" lvl="0" indent="-311150" algn="l" rtl="0">
              <a:spcBef>
                <a:spcPts val="0"/>
              </a:spcBef>
              <a:spcAft>
                <a:spcPts val="0"/>
              </a:spcAft>
              <a:buSzPts val="1300"/>
              <a:buChar char="●"/>
            </a:pPr>
            <a:r>
              <a:rPr lang="et-EE" sz="1400" dirty="0"/>
              <a:t>Uued teadmised ilusast loodusest sealses piirkonnas</a:t>
            </a:r>
          </a:p>
          <a:p>
            <a:pPr marL="457200" lvl="0" indent="-311150" algn="l" rtl="0">
              <a:spcBef>
                <a:spcPts val="0"/>
              </a:spcBef>
              <a:spcAft>
                <a:spcPts val="0"/>
              </a:spcAft>
              <a:buSzPts val="1300"/>
              <a:buChar char="●"/>
            </a:pPr>
            <a:r>
              <a:rPr lang="et-EE" sz="1400" dirty="0"/>
              <a:t>Innovatiivne mulje Asukülast</a:t>
            </a:r>
          </a:p>
          <a:p>
            <a:pPr marL="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368300" y="528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Koostööpartnerid</a:t>
            </a:r>
            <a:endParaRPr/>
          </a:p>
        </p:txBody>
      </p:sp>
      <p:sp>
        <p:nvSpPr>
          <p:cNvPr id="217" name="Google Shape;217;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t-EE" sz="1600" dirty="0">
                <a:solidFill>
                  <a:srgbClr val="000000"/>
                </a:solidFill>
              </a:rPr>
              <a:t>Koostööpartneriks oleks meil kohalik giid (</a:t>
            </a:r>
            <a:r>
              <a:rPr lang="et-EE" sz="1600" dirty="0" err="1">
                <a:solidFill>
                  <a:srgbClr val="000000"/>
                </a:solidFill>
              </a:rPr>
              <a:t>Birding</a:t>
            </a:r>
            <a:r>
              <a:rPr lang="et-EE" sz="1600" dirty="0">
                <a:solidFill>
                  <a:srgbClr val="000000"/>
                </a:solidFill>
              </a:rPr>
              <a:t> Haapsalu)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Maksumus</a:t>
            </a:r>
            <a:endParaRPr/>
          </a:p>
        </p:txBody>
      </p:sp>
      <p:sp>
        <p:nvSpPr>
          <p:cNvPr id="223" name="Google Shape;223;p25"/>
          <p:cNvSpPr txBox="1">
            <a:spLocks noGrp="1"/>
          </p:cNvSpPr>
          <p:nvPr>
            <p:ph type="body" idx="1"/>
          </p:nvPr>
        </p:nvSpPr>
        <p:spPr>
          <a:xfrm>
            <a:off x="424900" y="1400100"/>
            <a:ext cx="37704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333333"/>
              </a:buClr>
              <a:buSzPts val="1300"/>
              <a:buChar char="●"/>
            </a:pPr>
            <a:r>
              <a:rPr lang="et-EE" sz="1600" dirty="0">
                <a:solidFill>
                  <a:srgbClr val="333333"/>
                </a:solidFill>
              </a:rPr>
              <a:t>Majutus 395€</a:t>
            </a:r>
          </a:p>
          <a:p>
            <a:pPr marL="457200" lvl="0" indent="-311150" algn="l" rtl="0">
              <a:spcBef>
                <a:spcPts val="0"/>
              </a:spcBef>
              <a:spcAft>
                <a:spcPts val="0"/>
              </a:spcAft>
              <a:buClr>
                <a:srgbClr val="333333"/>
              </a:buClr>
              <a:buSzPts val="1300"/>
              <a:buChar char="●"/>
            </a:pPr>
            <a:r>
              <a:rPr lang="et-EE" sz="1600" dirty="0">
                <a:solidFill>
                  <a:srgbClr val="333333"/>
                </a:solidFill>
              </a:rPr>
              <a:t>Giid ligikaudu 400€ - </a:t>
            </a:r>
            <a:r>
              <a:rPr lang="et-EE" sz="1600" dirty="0">
                <a:solidFill>
                  <a:srgbClr val="333333"/>
                </a:solidFill>
                <a:highlight>
                  <a:srgbClr val="FFFFFF"/>
                </a:highlight>
                <a:latin typeface="Times New Roman"/>
                <a:ea typeface="Times New Roman"/>
                <a:cs typeface="Times New Roman"/>
                <a:sym typeface="Times New Roman"/>
              </a:rPr>
              <a:t>Hind sisaldab talvel räätsade renti ja matkajuhi teenust. </a:t>
            </a:r>
            <a:endParaRPr lang="et-EE" sz="1600" dirty="0">
              <a:solidFill>
                <a:srgbClr val="333333"/>
              </a:solidFill>
            </a:endParaRPr>
          </a:p>
          <a:p>
            <a:pPr marL="457200" lvl="0" indent="-311150" algn="l" rtl="0">
              <a:spcBef>
                <a:spcPts val="0"/>
              </a:spcBef>
              <a:spcAft>
                <a:spcPts val="0"/>
              </a:spcAft>
              <a:buClr>
                <a:srgbClr val="333333"/>
              </a:buClr>
              <a:buSzPts val="1300"/>
              <a:buChar char="●"/>
            </a:pPr>
            <a:r>
              <a:rPr lang="et-EE" sz="1600" dirty="0">
                <a:solidFill>
                  <a:srgbClr val="333333"/>
                </a:solidFill>
              </a:rPr>
              <a:t>Koos bussiga on kõik kokku 1000€, mis teeb inimese kohta hinnaks 45€</a:t>
            </a:r>
          </a:p>
          <a:p>
            <a:pPr marL="0" lvl="0" indent="0" algn="l" rtl="0">
              <a:spcBef>
                <a:spcPts val="1200"/>
              </a:spcBef>
              <a:spcAft>
                <a:spcPts val="1200"/>
              </a:spcAft>
              <a:buNone/>
            </a:pPr>
            <a:endParaRPr dirty="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Video</a:t>
            </a:r>
            <a:endParaRPr/>
          </a:p>
        </p:txBody>
      </p:sp>
      <p:sp>
        <p:nvSpPr>
          <p:cNvPr id="229" name="Google Shape;229;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0" name="Google Shape;230;p26" descr="Meie idee" title="Matsalu rahvuspargi pakett - Jaan Ross Kõpper, Roland Lõuke ja Jaagup Ranne">
            <a:hlinkClick r:id="rId3"/>
          </p:cNvPr>
          <p:cNvPicPr preferRelativeResize="0"/>
          <p:nvPr/>
        </p:nvPicPr>
        <p:blipFill>
          <a:blip r:embed="rId4">
            <a:alphaModFix/>
          </a:blip>
          <a:stretch>
            <a:fillRect/>
          </a:stretch>
        </p:blipFill>
        <p:spPr>
          <a:xfrm>
            <a:off x="2008787" y="1377975"/>
            <a:ext cx="5126425" cy="322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t-EE" dirty="0">
                <a:latin typeface="Times New Roman"/>
                <a:ea typeface="Times New Roman"/>
                <a:cs typeface="Times New Roman"/>
                <a:sym typeface="Times New Roman"/>
              </a:rPr>
              <a:t>Haapsalu</a:t>
            </a:r>
            <a:r>
              <a:rPr lang="en-GB" dirty="0">
                <a:latin typeface="Times New Roman"/>
                <a:ea typeface="Times New Roman"/>
                <a:cs typeface="Times New Roman"/>
                <a:sym typeface="Times New Roman"/>
              </a:rPr>
              <a:t> </a:t>
            </a:r>
            <a:r>
              <a:rPr lang="et-EE" dirty="0">
                <a:latin typeface="Times New Roman"/>
                <a:ea typeface="Times New Roman"/>
                <a:cs typeface="Times New Roman"/>
                <a:sym typeface="Times New Roman"/>
              </a:rPr>
              <a:t>eripära</a:t>
            </a:r>
            <a:endParaRPr dirty="0"/>
          </a:p>
        </p:txBody>
      </p:sp>
      <p:sp>
        <p:nvSpPr>
          <p:cNvPr id="135" name="Google Shape;135;p14"/>
          <p:cNvSpPr txBox="1">
            <a:spLocks noGrp="1"/>
          </p:cNvSpPr>
          <p:nvPr>
            <p:ph type="body" idx="1"/>
          </p:nvPr>
        </p:nvSpPr>
        <p:spPr>
          <a:xfrm>
            <a:off x="917025" y="1664550"/>
            <a:ext cx="7505700" cy="2448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457200" lvl="0" indent="-317500" algn="l" rtl="0">
              <a:spcBef>
                <a:spcPts val="0"/>
              </a:spcBef>
              <a:spcAft>
                <a:spcPts val="0"/>
              </a:spcAft>
              <a:buClr>
                <a:srgbClr val="434343"/>
              </a:buClr>
              <a:buSzPts val="1400"/>
              <a:buFont typeface="Times New Roman"/>
              <a:buChar char="●"/>
            </a:pPr>
            <a:r>
              <a:rPr lang="et-EE" sz="1400" dirty="0">
                <a:solidFill>
                  <a:srgbClr val="434343"/>
                </a:solidFill>
                <a:latin typeface="Times New Roman"/>
                <a:ea typeface="Times New Roman"/>
                <a:cs typeface="Times New Roman"/>
                <a:sym typeface="Times New Roman"/>
              </a:rPr>
              <a:t>Haapsalus on hea hinnaga äripinnad, </a:t>
            </a:r>
            <a:r>
              <a:rPr lang="et-EE" sz="1400" dirty="0">
                <a:solidFill>
                  <a:srgbClr val="434343"/>
                </a:solidFill>
                <a:highlight>
                  <a:srgbClr val="FFFFFF"/>
                </a:highlight>
                <a:latin typeface="Times New Roman"/>
                <a:ea typeface="Times New Roman"/>
                <a:cs typeface="Times New Roman"/>
                <a:sym typeface="Times New Roman"/>
              </a:rPr>
              <a:t>(kordades odavamad kui Tallinnas)</a:t>
            </a:r>
          </a:p>
          <a:p>
            <a:pPr marL="457200" lvl="0" indent="-317500" algn="l" rtl="0">
              <a:spcBef>
                <a:spcPts val="0"/>
              </a:spcBef>
              <a:spcAft>
                <a:spcPts val="0"/>
              </a:spcAft>
              <a:buClr>
                <a:srgbClr val="434343"/>
              </a:buClr>
              <a:buSzPts val="1400"/>
              <a:buFont typeface="Times New Roman"/>
              <a:buChar char="●"/>
            </a:pPr>
            <a:r>
              <a:rPr lang="et-EE" sz="1400" dirty="0">
                <a:solidFill>
                  <a:srgbClr val="434343"/>
                </a:solidFill>
                <a:highlight>
                  <a:srgbClr val="FFFFFF"/>
                </a:highlight>
                <a:latin typeface="Times New Roman"/>
                <a:ea typeface="Times New Roman"/>
                <a:cs typeface="Times New Roman"/>
                <a:sym typeface="Times New Roman"/>
              </a:rPr>
              <a:t>Ettevõtete arv on langenud</a:t>
            </a:r>
          </a:p>
          <a:p>
            <a:pPr marL="457200" lvl="0" indent="-317500" algn="l" rtl="0">
              <a:spcBef>
                <a:spcPts val="0"/>
              </a:spcBef>
              <a:spcAft>
                <a:spcPts val="0"/>
              </a:spcAft>
              <a:buClr>
                <a:srgbClr val="434343"/>
              </a:buClr>
              <a:buSzPts val="1400"/>
              <a:buFont typeface="Times New Roman"/>
              <a:buChar char="●"/>
            </a:pPr>
            <a:r>
              <a:rPr lang="et-EE" sz="1400" dirty="0">
                <a:solidFill>
                  <a:srgbClr val="434343"/>
                </a:solidFill>
                <a:highlight>
                  <a:srgbClr val="FFFFFF"/>
                </a:highlight>
                <a:latin typeface="Times New Roman"/>
                <a:ea typeface="Times New Roman"/>
                <a:cs typeface="Times New Roman"/>
                <a:sym typeface="Times New Roman"/>
              </a:rPr>
              <a:t>Erinevad looduse eripärad</a:t>
            </a:r>
          </a:p>
          <a:p>
            <a:pPr marL="0" lvl="0" indent="0" algn="l" rtl="0">
              <a:spcBef>
                <a:spcPts val="0"/>
              </a:spcBef>
              <a:spcAft>
                <a:spcPts val="0"/>
              </a:spcAft>
              <a:buNone/>
            </a:pPr>
            <a:endParaRPr sz="1500" dirty="0">
              <a:solidFill>
                <a:srgbClr val="434343"/>
              </a:solidFill>
              <a:highlight>
                <a:srgbClr val="FFFFFF"/>
              </a:highlight>
              <a:latin typeface="Times New Roman"/>
              <a:ea typeface="Times New Roman"/>
              <a:cs typeface="Times New Roman"/>
              <a:sym typeface="Times New Roman"/>
            </a:endParaRPr>
          </a:p>
        </p:txBody>
      </p:sp>
      <p:pic>
        <p:nvPicPr>
          <p:cNvPr id="136" name="Google Shape;136;p14"/>
          <p:cNvPicPr preferRelativeResize="0"/>
          <p:nvPr/>
        </p:nvPicPr>
        <p:blipFill>
          <a:blip r:embed="rId3">
            <a:alphaModFix/>
          </a:blip>
          <a:stretch>
            <a:fillRect/>
          </a:stretch>
        </p:blipFill>
        <p:spPr>
          <a:xfrm>
            <a:off x="4759250" y="2232125"/>
            <a:ext cx="3752499" cy="250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t-EE" dirty="0"/>
              <a:t>Haapsalu</a:t>
            </a:r>
            <a:r>
              <a:rPr lang="en-GB" dirty="0"/>
              <a:t> </a:t>
            </a:r>
            <a:r>
              <a:rPr lang="et-EE" dirty="0"/>
              <a:t>eripära</a:t>
            </a:r>
          </a:p>
        </p:txBody>
      </p:sp>
      <p:sp>
        <p:nvSpPr>
          <p:cNvPr id="142" name="Google Shape;142;p15"/>
          <p:cNvSpPr txBox="1">
            <a:spLocks noGrp="1"/>
          </p:cNvSpPr>
          <p:nvPr>
            <p:ph type="body" idx="1"/>
          </p:nvPr>
        </p:nvSpPr>
        <p:spPr>
          <a:xfrm>
            <a:off x="819150" y="1990725"/>
            <a:ext cx="4434900" cy="24480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Char char="●"/>
            </a:pPr>
            <a:r>
              <a:rPr lang="et-EE" sz="1400" dirty="0">
                <a:solidFill>
                  <a:srgbClr val="000000"/>
                </a:solidFill>
              </a:rPr>
              <a:t>Euroopa suurim linnuvaatlustorn Matsalus</a:t>
            </a:r>
          </a:p>
          <a:p>
            <a:pPr marL="457200" lvl="0" indent="-317500" algn="l" rtl="0">
              <a:spcBef>
                <a:spcPts val="0"/>
              </a:spcBef>
              <a:spcAft>
                <a:spcPts val="0"/>
              </a:spcAft>
              <a:buClr>
                <a:srgbClr val="000000"/>
              </a:buClr>
              <a:buSzPts val="1400"/>
              <a:buChar char="●"/>
            </a:pPr>
            <a:r>
              <a:rPr lang="et-EE" sz="1400" dirty="0">
                <a:solidFill>
                  <a:srgbClr val="000000"/>
                </a:solidFill>
              </a:rPr>
              <a:t>Olümpiavõitja Katrina Lehise sünnikoht</a:t>
            </a:r>
          </a:p>
          <a:p>
            <a:pPr marL="457200" lvl="0" indent="-317500" algn="l" rtl="0">
              <a:spcBef>
                <a:spcPts val="0"/>
              </a:spcBef>
              <a:spcAft>
                <a:spcPts val="0"/>
              </a:spcAft>
              <a:buClr>
                <a:srgbClr val="000000"/>
              </a:buClr>
              <a:buSzPts val="1400"/>
              <a:buChar char="●"/>
            </a:pPr>
            <a:r>
              <a:rPr lang="et-EE" sz="1400" dirty="0">
                <a:solidFill>
                  <a:srgbClr val="000000"/>
                </a:solidFill>
              </a:rPr>
              <a:t>Tšaikovski on kirjutanud helipala Haapsalust</a:t>
            </a:r>
          </a:p>
          <a:p>
            <a:pPr marL="457200" lvl="0" indent="-317500" algn="l" rtl="0">
              <a:spcBef>
                <a:spcPts val="0"/>
              </a:spcBef>
              <a:spcAft>
                <a:spcPts val="0"/>
              </a:spcAft>
              <a:buClr>
                <a:srgbClr val="000000"/>
              </a:buClr>
              <a:buSzPts val="1400"/>
              <a:buChar char="●"/>
            </a:pPr>
            <a:r>
              <a:rPr lang="et-EE" sz="1400" dirty="0">
                <a:solidFill>
                  <a:srgbClr val="000000"/>
                </a:solidFill>
              </a:rPr>
              <a:t>Väga värvikas ja mitmekesine loodus </a:t>
            </a:r>
            <a:endParaRPr lang="et-EE" sz="1400" dirty="0">
              <a:solidFill>
                <a:schemeClr val="dk1"/>
              </a:solidFill>
            </a:endParaRPr>
          </a:p>
          <a:p>
            <a:pPr marL="0" lvl="0" indent="0" algn="l" rtl="0">
              <a:spcBef>
                <a:spcPts val="1200"/>
              </a:spcBef>
              <a:spcAft>
                <a:spcPts val="1200"/>
              </a:spcAft>
              <a:buNone/>
            </a:pPr>
            <a:endParaRPr dirty="0">
              <a:solidFill>
                <a:schemeClr val="dk1"/>
              </a:solidFill>
            </a:endParaRPr>
          </a:p>
        </p:txBody>
      </p:sp>
      <p:pic>
        <p:nvPicPr>
          <p:cNvPr id="143" name="Google Shape;143;p15"/>
          <p:cNvPicPr preferRelativeResize="0"/>
          <p:nvPr/>
        </p:nvPicPr>
        <p:blipFill>
          <a:blip r:embed="rId3">
            <a:alphaModFix/>
          </a:blip>
          <a:stretch>
            <a:fillRect/>
          </a:stretch>
        </p:blipFill>
        <p:spPr>
          <a:xfrm>
            <a:off x="5254025" y="2166025"/>
            <a:ext cx="3692424" cy="276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311700" y="234800"/>
            <a:ext cx="3381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Swot analüüs</a:t>
            </a:r>
            <a:endParaRPr/>
          </a:p>
        </p:txBody>
      </p:sp>
      <p:sp>
        <p:nvSpPr>
          <p:cNvPr id="149" name="Google Shape;149;p16"/>
          <p:cNvSpPr txBox="1">
            <a:spLocks noGrp="1"/>
          </p:cNvSpPr>
          <p:nvPr>
            <p:ph type="body" idx="1"/>
          </p:nvPr>
        </p:nvSpPr>
        <p:spPr>
          <a:xfrm>
            <a:off x="1157700" y="1352525"/>
            <a:ext cx="3264300" cy="1420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Char char="●"/>
            </a:pPr>
            <a:r>
              <a:rPr lang="en-GB" sz="1400">
                <a:solidFill>
                  <a:srgbClr val="000000"/>
                </a:solidFill>
              </a:rPr>
              <a:t>Ilus/rikkalik loodus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Mereäärne paik</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Vaikne piirkond</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Pealinna lähedus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Eestist eristavad turismimagnetid</a:t>
            </a:r>
            <a:endParaRPr sz="1400">
              <a:solidFill>
                <a:srgbClr val="000000"/>
              </a:solidFill>
            </a:endParaRPr>
          </a:p>
        </p:txBody>
      </p:sp>
      <p:sp>
        <p:nvSpPr>
          <p:cNvPr id="150" name="Google Shape;150;p16"/>
          <p:cNvSpPr txBox="1"/>
          <p:nvPr/>
        </p:nvSpPr>
        <p:spPr>
          <a:xfrm>
            <a:off x="1638800" y="849150"/>
            <a:ext cx="242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Tugevused</a:t>
            </a:r>
            <a:endParaRPr sz="1800"/>
          </a:p>
        </p:txBody>
      </p:sp>
      <p:sp>
        <p:nvSpPr>
          <p:cNvPr id="151" name="Google Shape;151;p16"/>
          <p:cNvSpPr txBox="1"/>
          <p:nvPr/>
        </p:nvSpPr>
        <p:spPr>
          <a:xfrm>
            <a:off x="4835175" y="1401500"/>
            <a:ext cx="3882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Madal populaarsus</a:t>
            </a:r>
          </a:p>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Majutus, toitlustus ja muud tugiteenused</a:t>
            </a:r>
          </a:p>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Peaaegu puudulik transpordi ühendus</a:t>
            </a:r>
          </a:p>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Piirkonnas pole erilisi turismifaktoreid</a:t>
            </a:r>
          </a:p>
        </p:txBody>
      </p:sp>
      <p:sp>
        <p:nvSpPr>
          <p:cNvPr id="152" name="Google Shape;152;p16"/>
          <p:cNvSpPr txBox="1"/>
          <p:nvPr/>
        </p:nvSpPr>
        <p:spPr>
          <a:xfrm>
            <a:off x="5451100" y="939800"/>
            <a:ext cx="250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Nõrkused</a:t>
            </a:r>
            <a:endParaRPr sz="1800"/>
          </a:p>
        </p:txBody>
      </p:sp>
      <p:sp>
        <p:nvSpPr>
          <p:cNvPr id="153" name="Google Shape;153;p16"/>
          <p:cNvSpPr txBox="1"/>
          <p:nvPr/>
        </p:nvSpPr>
        <p:spPr>
          <a:xfrm>
            <a:off x="1546650" y="2815000"/>
            <a:ext cx="1881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Võimalused</a:t>
            </a:r>
            <a:endParaRPr sz="1800"/>
          </a:p>
        </p:txBody>
      </p:sp>
      <p:sp>
        <p:nvSpPr>
          <p:cNvPr id="154" name="Google Shape;154;p16"/>
          <p:cNvSpPr txBox="1"/>
          <p:nvPr/>
        </p:nvSpPr>
        <p:spPr>
          <a:xfrm>
            <a:off x="5627975" y="2826800"/>
            <a:ext cx="158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Ohud</a:t>
            </a:r>
            <a:endParaRPr sz="1800"/>
          </a:p>
        </p:txBody>
      </p:sp>
      <p:sp>
        <p:nvSpPr>
          <p:cNvPr id="155" name="Google Shape;155;p16"/>
          <p:cNvSpPr txBox="1"/>
          <p:nvPr/>
        </p:nvSpPr>
        <p:spPr>
          <a:xfrm>
            <a:off x="1100950" y="3318375"/>
            <a:ext cx="3207600" cy="11853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Font typeface="Calibri"/>
              <a:buChar char="●"/>
            </a:pPr>
            <a:r>
              <a:rPr lang="en-GB" sz="1300">
                <a:latin typeface="Calibri"/>
                <a:ea typeface="Calibri"/>
                <a:cs typeface="Calibri"/>
                <a:sym typeface="Calibri"/>
              </a:rPr>
              <a:t>Mere ja looduse ärakasutamine</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GB" sz="1300">
                <a:latin typeface="Calibri"/>
                <a:ea typeface="Calibri"/>
                <a:cs typeface="Calibri"/>
                <a:sym typeface="Calibri"/>
              </a:rPr>
              <a:t>Suur külastajate hulk saartele reisijate tõttu</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GB" sz="1300">
                <a:latin typeface="Calibri"/>
                <a:ea typeface="Calibri"/>
                <a:cs typeface="Calibri"/>
                <a:sym typeface="Calibri"/>
              </a:rPr>
              <a:t>Kasvav trend tervislike eluviiside valdkondades</a:t>
            </a:r>
            <a:endParaRPr sz="1300">
              <a:latin typeface="Calibri"/>
              <a:ea typeface="Calibri"/>
              <a:cs typeface="Calibri"/>
              <a:sym typeface="Calibri"/>
            </a:endParaRPr>
          </a:p>
        </p:txBody>
      </p:sp>
      <p:sp>
        <p:nvSpPr>
          <p:cNvPr id="156" name="Google Shape;156;p16"/>
          <p:cNvSpPr txBox="1"/>
          <p:nvPr/>
        </p:nvSpPr>
        <p:spPr>
          <a:xfrm>
            <a:off x="4888800" y="3353525"/>
            <a:ext cx="38286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Eestisisene konkurentsi tõus</a:t>
            </a:r>
          </a:p>
          <a:p>
            <a:pPr marL="457200" lvl="0" indent="-317500" algn="l" rtl="0">
              <a:spcBef>
                <a:spcPts val="0"/>
              </a:spcBef>
              <a:spcAft>
                <a:spcPts val="0"/>
              </a:spcAft>
              <a:buSzPts val="1400"/>
              <a:buFont typeface="Calibri"/>
              <a:buChar char="●"/>
            </a:pPr>
            <a:r>
              <a:rPr lang="et-EE" dirty="0">
                <a:latin typeface="Calibri"/>
                <a:ea typeface="Calibri"/>
                <a:cs typeface="Calibri"/>
                <a:sym typeface="Calibri"/>
              </a:rPr>
              <a:t>Keskkonna reostuse tekke oht</a:t>
            </a: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311700" y="43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EE" dirty="0"/>
              <a:t>Meie</a:t>
            </a:r>
            <a:r>
              <a:rPr lang="en-GB" dirty="0"/>
              <a:t> idee</a:t>
            </a:r>
            <a:endParaRPr dirty="0"/>
          </a:p>
        </p:txBody>
      </p:sp>
      <p:sp>
        <p:nvSpPr>
          <p:cNvPr id="162" name="Google Shape;162;p17"/>
          <p:cNvSpPr txBox="1">
            <a:spLocks noGrp="1"/>
          </p:cNvSpPr>
          <p:nvPr>
            <p:ph type="body" idx="1"/>
          </p:nvPr>
        </p:nvSpPr>
        <p:spPr>
          <a:xfrm>
            <a:off x="819150" y="160245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t-EE" sz="1400" dirty="0">
                <a:solidFill>
                  <a:srgbClr val="000000"/>
                </a:solidFill>
              </a:rPr>
              <a:t>Reis sisaldab endast matka Matsalu Rahvusparki ning pärast seda suundumist Pusku turismitallu. Paketi sisse kuuluks ka giid, kes räägiks Läänemaa värvikast loodusest ja buss. Reisi kuuluks ka sauna ja basseini kasutamisvõimalus.</a:t>
            </a:r>
          </a:p>
          <a:p>
            <a:pPr marL="0" lvl="0" indent="0" algn="l" rtl="0">
              <a:spcBef>
                <a:spcPts val="1200"/>
              </a:spcBef>
              <a:spcAft>
                <a:spcPts val="0"/>
              </a:spcAft>
              <a:buClr>
                <a:schemeClr val="dk1"/>
              </a:buClr>
              <a:buSzPts val="1100"/>
              <a:buFont typeface="Arial"/>
              <a:buNone/>
            </a:pPr>
            <a:r>
              <a:rPr lang="et-EE" sz="1400" dirty="0">
                <a:solidFill>
                  <a:srgbClr val="000000"/>
                </a:solidFill>
              </a:rPr>
              <a:t>Reisi sihtgrupiks on igas eas inimesed, kes naudiksid matkamist ja pärast turismitalus ööbimist. Pakett võib sobida ka väiksema inimeste arvuga klassireisiks.</a:t>
            </a:r>
          </a:p>
          <a:p>
            <a:pPr marL="0" lvl="0" indent="0" algn="l" rtl="0">
              <a:spcBef>
                <a:spcPts val="1200"/>
              </a:spcBef>
              <a:spcAft>
                <a:spcPts val="1200"/>
              </a:spcAft>
              <a:buClr>
                <a:schemeClr val="dk1"/>
              </a:buClr>
              <a:buSzPts val="1100"/>
              <a:buFont typeface="Arial"/>
              <a:buNone/>
            </a:pPr>
            <a:endParaRPr dirty="0">
              <a:solidFill>
                <a:srgbClr val="000000"/>
              </a:solidFill>
            </a:endParaRPr>
          </a:p>
        </p:txBody>
      </p:sp>
      <p:pic>
        <p:nvPicPr>
          <p:cNvPr id="163" name="Google Shape;163;p17" descr="Matsalu"/>
          <p:cNvPicPr preferRelativeResize="0"/>
          <p:nvPr/>
        </p:nvPicPr>
        <p:blipFill>
          <a:blip r:embed="rId3">
            <a:alphaModFix/>
          </a:blip>
          <a:stretch>
            <a:fillRect/>
          </a:stretch>
        </p:blipFill>
        <p:spPr>
          <a:xfrm>
            <a:off x="5282850" y="3338500"/>
            <a:ext cx="3655975" cy="1606900"/>
          </a:xfrm>
          <a:prstGeom prst="rect">
            <a:avLst/>
          </a:prstGeom>
          <a:noFill/>
          <a:ln>
            <a:noFill/>
          </a:ln>
        </p:spPr>
      </p:pic>
      <p:pic>
        <p:nvPicPr>
          <p:cNvPr id="164" name="Google Shape;164;p17" descr="Koduleht - Pusku Turismitalu"/>
          <p:cNvPicPr preferRelativeResize="0"/>
          <p:nvPr/>
        </p:nvPicPr>
        <p:blipFill>
          <a:blip r:embed="rId4">
            <a:alphaModFix/>
          </a:blip>
          <a:stretch>
            <a:fillRect/>
          </a:stretch>
        </p:blipFill>
        <p:spPr>
          <a:xfrm>
            <a:off x="2237675" y="3254300"/>
            <a:ext cx="2549925" cy="16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0" name="Google Shape;170;p18"/>
          <p:cNvSpPr txBox="1">
            <a:spLocks noGrp="1"/>
          </p:cNvSpPr>
          <p:nvPr>
            <p:ph type="body" idx="1"/>
          </p:nvPr>
        </p:nvSpPr>
        <p:spPr>
          <a:xfrm>
            <a:off x="679200" y="2051750"/>
            <a:ext cx="5332200" cy="229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171" name="Google Shape;171;p18" descr="Teenuse Vormid vastuste diagramm. Küsimuse pealkiri: Kas nädalavahetus Läänemaal, mille sisse kuulub saunamaja ja basseini külastamine ja matk väikse grupiga kõnetaks teid?. Vastuste arv: 38 vastust."/>
          <p:cNvPicPr preferRelativeResize="0"/>
          <p:nvPr/>
        </p:nvPicPr>
        <p:blipFill>
          <a:blip r:embed="rId3">
            <a:alphaModFix/>
          </a:blip>
          <a:stretch>
            <a:fillRect/>
          </a:stretch>
        </p:blipFill>
        <p:spPr>
          <a:xfrm>
            <a:off x="236100" y="327050"/>
            <a:ext cx="8671776" cy="3929400"/>
          </a:xfrm>
          <a:prstGeom prst="rect">
            <a:avLst/>
          </a:prstGeom>
          <a:noFill/>
          <a:ln w="9525" cap="flat" cmpd="sng">
            <a:solidFill>
              <a:schemeClr val="dk2"/>
            </a:solidFill>
            <a:prstDash val="solid"/>
            <a:round/>
            <a:headEnd type="none" w="sm" len="sm"/>
            <a:tailEnd type="none" w="sm" len="sm"/>
          </a:ln>
        </p:spPr>
      </p:pic>
      <p:sp>
        <p:nvSpPr>
          <p:cNvPr id="172" name="Google Shape;172;p18"/>
          <p:cNvSpPr txBox="1"/>
          <p:nvPr/>
        </p:nvSpPr>
        <p:spPr>
          <a:xfrm>
            <a:off x="431575" y="1075400"/>
            <a:ext cx="156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73" name="Google Shape;173;p18"/>
          <p:cNvPicPr preferRelativeResize="0"/>
          <p:nvPr/>
        </p:nvPicPr>
        <p:blipFill>
          <a:blip r:embed="rId4">
            <a:alphaModFix/>
          </a:blip>
          <a:stretch>
            <a:fillRect/>
          </a:stretch>
        </p:blipFill>
        <p:spPr>
          <a:xfrm flipH="1">
            <a:off x="509175" y="1137225"/>
            <a:ext cx="750850" cy="37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9" name="Google Shape;179;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0" name="Google Shape;180;p19" descr="Teenuse Vormid vastuste diagramm. Küsimuse pealkiri: Kui matka giid oleks inimene, keda te teaksite, kas te oleks rohkem huvitatud paketist osa võtma? (nt Aleksei Turovski). Vastuste arv: 38 vastust."/>
          <p:cNvPicPr preferRelativeResize="0"/>
          <p:nvPr/>
        </p:nvPicPr>
        <p:blipFill>
          <a:blip r:embed="rId3">
            <a:alphaModFix/>
          </a:blip>
          <a:stretch>
            <a:fillRect/>
          </a:stretch>
        </p:blipFill>
        <p:spPr>
          <a:xfrm>
            <a:off x="234000" y="507425"/>
            <a:ext cx="8675976" cy="3931301"/>
          </a:xfrm>
          <a:prstGeom prst="rect">
            <a:avLst/>
          </a:prstGeom>
          <a:noFill/>
          <a:ln>
            <a:noFill/>
          </a:ln>
        </p:spPr>
      </p:pic>
      <p:pic>
        <p:nvPicPr>
          <p:cNvPr id="181" name="Google Shape;181;p19"/>
          <p:cNvPicPr preferRelativeResize="0"/>
          <p:nvPr/>
        </p:nvPicPr>
        <p:blipFill>
          <a:blip r:embed="rId4">
            <a:alphaModFix/>
          </a:blip>
          <a:stretch>
            <a:fillRect/>
          </a:stretch>
        </p:blipFill>
        <p:spPr>
          <a:xfrm rot="10800000">
            <a:off x="521900" y="1357525"/>
            <a:ext cx="857725" cy="38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7" name="Google Shape;187;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20" descr="Teenuse Vormid vastuste diagramm. Küsimuse pealkiri: Kas kalapüük köidaks teid vahelduseks saunamajas puhkamisele ja matkale?. Vastuste arv: 38 vastust."/>
          <p:cNvPicPr preferRelativeResize="0"/>
          <p:nvPr/>
        </p:nvPicPr>
        <p:blipFill>
          <a:blip r:embed="rId3">
            <a:alphaModFix/>
          </a:blip>
          <a:stretch>
            <a:fillRect/>
          </a:stretch>
        </p:blipFill>
        <p:spPr>
          <a:xfrm>
            <a:off x="220900" y="636050"/>
            <a:ext cx="8702201" cy="3662175"/>
          </a:xfrm>
          <a:prstGeom prst="rect">
            <a:avLst/>
          </a:prstGeom>
          <a:noFill/>
          <a:ln>
            <a:noFill/>
          </a:ln>
        </p:spPr>
      </p:pic>
      <p:pic>
        <p:nvPicPr>
          <p:cNvPr id="189" name="Google Shape;189;p20"/>
          <p:cNvPicPr preferRelativeResize="0"/>
          <p:nvPr/>
        </p:nvPicPr>
        <p:blipFill>
          <a:blip r:embed="rId4">
            <a:alphaModFix/>
          </a:blip>
          <a:stretch>
            <a:fillRect/>
          </a:stretch>
        </p:blipFill>
        <p:spPr>
          <a:xfrm>
            <a:off x="506378" y="1167016"/>
            <a:ext cx="914790" cy="557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95" name="Google Shape;195;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6" name="Google Shape;196;p21" descr="Teenuse Vormid vastuste diagramm. Küsimuse pealkiri: Kui palju oleksite nõus maksma sellise paketi eest?. Vastuste arv: 38 vastust."/>
          <p:cNvPicPr preferRelativeResize="0"/>
          <p:nvPr/>
        </p:nvPicPr>
        <p:blipFill>
          <a:blip r:embed="rId3">
            <a:alphaModFix/>
          </a:blip>
          <a:stretch>
            <a:fillRect/>
          </a:stretch>
        </p:blipFill>
        <p:spPr>
          <a:xfrm>
            <a:off x="203575" y="569825"/>
            <a:ext cx="8682576" cy="3653925"/>
          </a:xfrm>
          <a:prstGeom prst="rect">
            <a:avLst/>
          </a:prstGeom>
          <a:noFill/>
          <a:ln>
            <a:noFill/>
          </a:ln>
        </p:spPr>
      </p:pic>
      <p:pic>
        <p:nvPicPr>
          <p:cNvPr id="197" name="Google Shape;197;p21"/>
          <p:cNvPicPr preferRelativeResize="0"/>
          <p:nvPr/>
        </p:nvPicPr>
        <p:blipFill>
          <a:blip r:embed="rId4">
            <a:alphaModFix/>
          </a:blip>
          <a:stretch>
            <a:fillRect/>
          </a:stretch>
        </p:blipFill>
        <p:spPr>
          <a:xfrm rot="10800000">
            <a:off x="445775" y="1099875"/>
            <a:ext cx="728475" cy="5419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339</Words>
  <Application>Microsoft Office PowerPoint</Application>
  <PresentationFormat>On-screen Show (16:9)</PresentationFormat>
  <Paragraphs>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Arial</vt:lpstr>
      <vt:lpstr>Nunito</vt:lpstr>
      <vt:lpstr>Calibri</vt:lpstr>
      <vt:lpstr>Shift</vt:lpstr>
      <vt:lpstr>Asuküla projekt</vt:lpstr>
      <vt:lpstr>Haapsalu eripära</vt:lpstr>
      <vt:lpstr>Haapsalu eripära</vt:lpstr>
      <vt:lpstr>Swot analüüs</vt:lpstr>
      <vt:lpstr>Meie idee</vt:lpstr>
      <vt:lpstr>PowerPoint Presentation</vt:lpstr>
      <vt:lpstr>PowerPoint Presentation</vt:lpstr>
      <vt:lpstr>PowerPoint Presentation</vt:lpstr>
      <vt:lpstr>PowerPoint Presentation</vt:lpstr>
      <vt:lpstr>Matkarada(prototüüp)</vt:lpstr>
      <vt:lpstr>Tähtsus Asukülale</vt:lpstr>
      <vt:lpstr>Koostööpartnerid</vt:lpstr>
      <vt:lpstr>Maksumus</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Läänemaa projekt</dc:title>
  <dc:creator>Tiina</dc:creator>
  <cp:lastModifiedBy>Tiina</cp:lastModifiedBy>
  <cp:revision>3</cp:revision>
  <dcterms:modified xsi:type="dcterms:W3CDTF">2021-12-10T15:41:04Z</dcterms:modified>
</cp:coreProperties>
</file>