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ssistant" panose="020B0604020202020204" charset="-79"/>
      <p:regular r:id="rId13"/>
      <p:bold r:id="rId14"/>
    </p:embeddedFont>
    <p:embeddedFont>
      <p:font typeface="Assistant Light" panose="00000400000000000000" charset="-79"/>
      <p:regular r:id="rId15"/>
      <p:bold r:id="rId16"/>
    </p:embeddedFont>
    <p:embeddedFont>
      <p:font typeface="Roboto Slab Regular" panose="020B0604020202020204" charset="0"/>
      <p:regular r:id="rId17"/>
      <p:bold r:id="rId18"/>
    </p:embeddedFont>
    <p:embeddedFont>
      <p:font typeface="Scope One" panose="020B0604020202020204" charset="0"/>
      <p:regular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ee6a74e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ee6a74e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ee6a74e3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ee6a74e3d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ee6a74e3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ee6a74e3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ee6a74e3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ee6a74e3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ee6a74e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ee6a74e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0f2d34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0f2d34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f0f2d34a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f0f2d34a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Omapärane nimi, vaja turul välja lõigata oma unikaalsus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Suhkruvaba? Tänapäeva turg eelistab vähese suhkrusisaldusega limonaade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“Valge vahu lisatud suhkru vaba õuna-peedi ökolimonaad”. </a:t>
            </a:r>
            <a:r>
              <a:rPr lang="en" sz="1600">
                <a:solidFill>
                  <a:srgbClr val="202020"/>
                </a:solidFill>
              </a:rPr>
              <a:t>Käesoleva seaduse § 9 lõikes 2 sätestatud tingimustele vastav ettevõtja võib alkoholi toota katsetuste käigus enne riiklikku alkoholiregistrisse kandmist, et teha selle alkoholi edasiseks käitlemiseks vajalikud toimingud või taotleda nende toimingute tegemist. 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02020"/>
                </a:solidFill>
              </a:rPr>
              <a:t>Minnes suuremaks lisandub müügi- ja tootmisluba ja aktsiis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02020"/>
                </a:solidFill>
              </a:rPr>
              <a:t>Alkoholiregister Esmane reg. riigilõiv 10 eur, toote kohta kehtib 5 aastat, edasine reg 4 euri toote kohta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0f2d34a0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f0f2d34a0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f0f2d34a0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f0f2d34a0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01465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87912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0181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48252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4790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86494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83828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732479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900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4">
  <p:cSld name="TITLE DESIGN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 flipH="1">
            <a:off x="1390925" y="513453"/>
            <a:ext cx="6362100" cy="7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15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46882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96611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27471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4252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37240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536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28717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90959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845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6FE3-510A-4AB6-A81F-7C44A9D24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Uus Vainu Mahetalu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2BE8F-DBA3-409C-87B1-CD8153D4D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Argo Raie; Anette Mägi; Markus Jaanimägi; Eve </a:t>
            </a:r>
            <a:r>
              <a:rPr lang="et-EE" dirty="0" err="1"/>
              <a:t>Schults</a:t>
            </a:r>
            <a:r>
              <a:rPr lang="et-EE" dirty="0"/>
              <a:t>; </a:t>
            </a:r>
            <a:r>
              <a:rPr lang="et-EE" dirty="0" err="1"/>
              <a:t>Eleri</a:t>
            </a:r>
            <a:r>
              <a:rPr lang="et-EE" dirty="0"/>
              <a:t> </a:t>
            </a:r>
            <a:r>
              <a:rPr lang="et-EE" dirty="0" err="1"/>
              <a:t>Paimla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5072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 flipH="1">
            <a:off x="1390950" y="3"/>
            <a:ext cx="63621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Logo mõtted:</a:t>
            </a:r>
            <a:endParaRPr/>
          </a:p>
        </p:txBody>
      </p:sp>
      <p:grpSp>
        <p:nvGrpSpPr>
          <p:cNvPr id="133" name="Google Shape;133;p25"/>
          <p:cNvGrpSpPr/>
          <p:nvPr/>
        </p:nvGrpSpPr>
        <p:grpSpPr>
          <a:xfrm>
            <a:off x="0" y="484990"/>
            <a:ext cx="6612941" cy="2086765"/>
            <a:chOff x="0" y="1296462"/>
            <a:chExt cx="9144000" cy="3005999"/>
          </a:xfrm>
        </p:grpSpPr>
        <p:pic>
          <p:nvPicPr>
            <p:cNvPr id="134" name="Google Shape;134;p25"/>
            <p:cNvPicPr preferRelativeResize="0"/>
            <p:nvPr/>
          </p:nvPicPr>
          <p:blipFill rotWithShape="1">
            <a:blip r:embed="rId3">
              <a:alphaModFix/>
            </a:blip>
            <a:srcRect l="21798" r="22106"/>
            <a:stretch/>
          </p:blipFill>
          <p:spPr>
            <a:xfrm>
              <a:off x="0" y="1296462"/>
              <a:ext cx="2997854" cy="3005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5"/>
            <p:cNvPicPr preferRelativeResize="0"/>
            <p:nvPr/>
          </p:nvPicPr>
          <p:blipFill rotWithShape="1">
            <a:blip r:embed="rId4">
              <a:alphaModFix/>
            </a:blip>
            <a:srcRect l="22010" r="21740"/>
            <a:stretch/>
          </p:blipFill>
          <p:spPr>
            <a:xfrm>
              <a:off x="3073075" y="1300526"/>
              <a:ext cx="2997850" cy="2997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5"/>
            <p:cNvPicPr preferRelativeResize="0"/>
            <p:nvPr/>
          </p:nvPicPr>
          <p:blipFill rotWithShape="1">
            <a:blip r:embed="rId5">
              <a:alphaModFix/>
            </a:blip>
            <a:srcRect l="21706" r="22044"/>
            <a:stretch/>
          </p:blipFill>
          <p:spPr>
            <a:xfrm>
              <a:off x="6146150" y="1300538"/>
              <a:ext cx="2997850" cy="2997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25"/>
          <p:cNvPicPr preferRelativeResize="0"/>
          <p:nvPr/>
        </p:nvPicPr>
        <p:blipFill rotWithShape="1">
          <a:blip r:embed="rId6">
            <a:alphaModFix/>
          </a:blip>
          <a:srcRect l="21551" r="21704"/>
          <a:stretch/>
        </p:blipFill>
        <p:spPr>
          <a:xfrm>
            <a:off x="0" y="2724850"/>
            <a:ext cx="2186554" cy="220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7">
            <a:alphaModFix/>
          </a:blip>
          <a:srcRect l="21760" r="21805"/>
          <a:stretch/>
        </p:blipFill>
        <p:spPr>
          <a:xfrm>
            <a:off x="2186552" y="2724850"/>
            <a:ext cx="2207299" cy="224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05643" y="2724850"/>
            <a:ext cx="2207306" cy="225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72638" y="114600"/>
            <a:ext cx="1867474" cy="18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6550" y="1783175"/>
            <a:ext cx="1867450" cy="18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72649" y="3448700"/>
            <a:ext cx="1691173" cy="16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D2">
            <a:alpha val="90360"/>
          </a:srgbClr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INFO</a:t>
            </a:r>
            <a:endParaRPr u="sng">
              <a:solidFill>
                <a:srgbClr val="000000"/>
              </a:solidFill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281100" y="1027825"/>
            <a:ext cx="7939200" cy="3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Tegelevad looma-, teraviljakasvatuse, 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puidu </a:t>
            </a:r>
            <a:r>
              <a:rPr lang="et-EE" sz="1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väärindamise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mahlatootmise ja kooritud kartulite müümisega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ning köögivilja esmatöötlemisega -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kogemust 31a perefirmana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Kasutavad 800 ha maad, millest 400 isiklik.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Kohustuslik külviplaan.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Põhisissetulek augusti lõpus ja sügisel.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Paljud tegevused on pigem käibe tekitamiseks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D2">
            <a:alpha val="9036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LUGU</a:t>
            </a:r>
            <a:endParaRPr u="sng">
              <a:solidFill>
                <a:srgbClr val="000000"/>
              </a:solidFill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Pereettevõte</a:t>
            </a:r>
            <a:r>
              <a:rPr lang="et-E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Kartulikoorimine on eelnevalt põlvkonnalt edasi antud</a:t>
            </a:r>
            <a:r>
              <a:rPr lang="et-E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Peremees on teinud hobi tööks</a:t>
            </a:r>
            <a:r>
              <a:rPr lang="et-E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Mahedalt tootmine on loomulik</a:t>
            </a:r>
            <a:r>
              <a:rPr lang="et-E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78550" y="290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TURUNDUS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71075" y="11041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Kasutatakse Facebooki lehte info edastamiseks 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Messid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Läänemaa maheettevõtete külastuspäev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Läänemaa OTT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Instagrami leht, reklaamid sotsiaalmeediatesse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Mõned plakatid bussipeatustesse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LAHENDUS</a:t>
            </a:r>
            <a:endParaRPr sz="1800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Firma koduleht/ e-pood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D2">
            <a:alpha val="90360"/>
          </a:srgb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271900" y="345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UUED-VANAD KLIENDID</a:t>
            </a:r>
            <a:endParaRPr u="sng">
              <a:solidFill>
                <a:srgbClr val="000000"/>
              </a:solidFill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OLEMASOLEVAD</a:t>
            </a:r>
            <a:endParaRPr sz="1800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Haapsalu koolid, haigla - kartulid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Teraviljal kokkuostjad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TULEV</a:t>
            </a:r>
            <a:r>
              <a:rPr lang="et-EE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IKU</a:t>
            </a:r>
            <a:r>
              <a:rPr lang="en" sz="1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KLIENT</a:t>
            </a:r>
            <a:endParaRPr sz="1800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Ostab puidutooteid (sise- ja välimööbel)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Edasi arendatud mahlu, selle segusid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Otsida välismaalt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uusi kliente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D2">
            <a:alpha val="90360"/>
          </a:srgbClr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275200" y="445025"/>
            <a:ext cx="293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TULU</a:t>
            </a:r>
            <a:endParaRPr u="sng">
              <a:solidFill>
                <a:srgbClr val="000000"/>
              </a:solidFill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7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Kartulimüük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Viljamüük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Õunamahl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Puutöö (tellimustööd)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Toetused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Tulevikus veiste müük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4474350" y="391825"/>
            <a:ext cx="435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u="sng">
                <a:latin typeface="Scope One"/>
                <a:ea typeface="Scope One"/>
                <a:cs typeface="Scope One"/>
                <a:sym typeface="Scope One"/>
              </a:rPr>
              <a:t>KULUD</a:t>
            </a:r>
            <a:endParaRPr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4324525" y="1017725"/>
            <a:ext cx="42846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Viljaseemned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Maksud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Tehnika 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Kütus, elekter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t-EE" sz="1800" dirty="0">
                <a:latin typeface="Times New Roman"/>
                <a:ea typeface="Times New Roman"/>
                <a:cs typeface="Times New Roman"/>
                <a:sym typeface="Times New Roman"/>
              </a:rPr>
              <a:t>-e</a:t>
            </a: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 töölise palgad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Kartulid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Liisingud, laenud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D2">
            <a:alpha val="90360"/>
          </a:srgbClr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>
                <a:solidFill>
                  <a:srgbClr val="000000"/>
                </a:solidFill>
              </a:rPr>
              <a:t>Uued m</a:t>
            </a:r>
            <a:r>
              <a:rPr lang="en" dirty="0">
                <a:solidFill>
                  <a:srgbClr val="000000"/>
                </a:solidFill>
              </a:rPr>
              <a:t>õtted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Soome eksportida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oma mahetoodangut</a:t>
            </a:r>
            <a:r>
              <a:rPr lang="et-E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ruiisilaevadel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müüa oma toodangut. 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Transpordi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alane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koostöö teiste firmadega, mis ekspordivad kaupa samasse kohta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See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vähenda</a:t>
            </a:r>
            <a:r>
              <a:rPr lang="et-EE" sz="1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ks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transpordikulusid.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Kampaania, et Eesti koolides 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oleks enam 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mahetoitu: teravilja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kartulit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õunamahla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Nii Uus-Vainu kui ka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teised mahetalud saaksid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sellega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püsi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kliente juurde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Erinevate 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kampaania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raames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saavad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uu</a:t>
            </a:r>
            <a:r>
              <a:rPr lang="et-EE" sz="1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klien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 proovida nende tooteid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Kampaania plussiks oleks tervisliku toitumise ja 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esti mahetoodete populariseerimine</a:t>
            </a:r>
            <a:r>
              <a:rPr lang="et-EE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D2">
            <a:alpha val="90360"/>
          </a:srgbClr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361450" y="-66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Õuna- (ja peedi-) toodang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0" y="585375"/>
            <a:ext cx="6486600" cy="4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ssistant"/>
              <a:buChar char="●"/>
            </a:pPr>
            <a:r>
              <a:rPr lang="en" sz="1800" b="1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Smuuti? Siider? Vein? Šampus?</a:t>
            </a:r>
            <a:endParaRPr sz="1800" b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ssistant"/>
              <a:buChar char="●"/>
            </a:pPr>
            <a:r>
              <a:rPr lang="en" sz="1800" b="1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Õuna-peedi jäätis</a:t>
            </a:r>
            <a:endParaRPr sz="1800" b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 i="1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Väike kulu, võimalus kallimalt müüa (öko on kallim)</a:t>
            </a:r>
            <a:endParaRPr sz="1400" b="1" i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(Selveri) gurmee letti, biomarket </a:t>
            </a:r>
            <a:endParaRPr sz="1400" b="1" i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ssistant"/>
              <a:buChar char="●"/>
            </a:pPr>
            <a:r>
              <a:rPr lang="en" sz="1800" b="1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TURUNDUS,  EMOTSIOON</a:t>
            </a:r>
            <a:endParaRPr sz="1800" b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 i="1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Silmapaistvad reklaamid Instagrami, Facebooki</a:t>
            </a:r>
            <a:endParaRPr sz="1400" b="1" i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i="1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Omapärane nimi, vaja turul välja näidata oma unikaalsust</a:t>
            </a:r>
            <a:endParaRPr sz="1400" b="1" i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ssistant"/>
              <a:buChar char="●"/>
            </a:pPr>
            <a:r>
              <a:rPr lang="en" sz="1800" b="1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Suhkruvaba?</a:t>
            </a:r>
            <a:endParaRPr sz="1800" b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 i="1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Tänapäeva turg eelistab vähese suhkrusisaldusega limonaade</a:t>
            </a:r>
            <a:endParaRPr sz="1400" b="1" i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“Valge vahu lisatud suhkruvaba õuna-peedi ökolimonaad”</a:t>
            </a:r>
            <a:endParaRPr sz="1400" b="1" i="1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                                                                   </a:t>
            </a:r>
            <a:endParaRPr sz="1800" dirty="0"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468101" y="5043276"/>
            <a:ext cx="2483825" cy="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/>
          <p:nvPr/>
        </p:nvSpPr>
        <p:spPr>
          <a:xfrm rot="10800000" flipH="1">
            <a:off x="14302300" y="4514700"/>
            <a:ext cx="84300" cy="5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2600" y="446377"/>
            <a:ext cx="2063400" cy="425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6007725" y="278775"/>
            <a:ext cx="12126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D2">
            <a:alpha val="90360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Tulude kasvatamine</a:t>
            </a:r>
            <a:endParaRPr>
              <a:solidFill>
                <a:srgbClr val="000000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127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Peaaegu kõik tegevusalad on null-projektid (va viljamüük)</a:t>
            </a:r>
            <a:r>
              <a:rPr lang="et-E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Potentsiaalselt suuremat tulu tooks riski võtmine, drastiline muutus/ uus toode</a:t>
            </a:r>
            <a:r>
              <a:rPr lang="et-E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Praeguse</a:t>
            </a:r>
            <a:r>
              <a:rPr lang="et-E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tegevus</a:t>
            </a:r>
            <a:r>
              <a:rPr lang="et-E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ei ole võimalik meie arvates tulusamaks muuta</a:t>
            </a:r>
            <a:r>
              <a:rPr lang="et-E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451</Words>
  <Application>Microsoft Office PowerPoint</Application>
  <PresentationFormat>Ekraaniseanss (16:9)</PresentationFormat>
  <Paragraphs>85</Paragraphs>
  <Slides>10</Slides>
  <Notes>9</Notes>
  <HiddenSlides>0</HiddenSlides>
  <MMClips>0</MMClips>
  <ScaleCrop>false</ScaleCrop>
  <HeadingPairs>
    <vt:vector size="6" baseType="variant">
      <vt:variant>
        <vt:lpstr>Kasutatud fondid</vt:lpstr>
      </vt:variant>
      <vt:variant>
        <vt:i4>8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9" baseType="lpstr">
      <vt:lpstr>Assistant</vt:lpstr>
      <vt:lpstr>Wingdings 3</vt:lpstr>
      <vt:lpstr>Trebuchet MS</vt:lpstr>
      <vt:lpstr>Assistant Light</vt:lpstr>
      <vt:lpstr>Arial</vt:lpstr>
      <vt:lpstr>Roboto Slab Regular</vt:lpstr>
      <vt:lpstr>Times New Roman</vt:lpstr>
      <vt:lpstr>Scope One</vt:lpstr>
      <vt:lpstr>Facet</vt:lpstr>
      <vt:lpstr>Uus Vainu Mahetalu</vt:lpstr>
      <vt:lpstr>INFO</vt:lpstr>
      <vt:lpstr>LUGU</vt:lpstr>
      <vt:lpstr>TURUNDUS</vt:lpstr>
      <vt:lpstr>UUED-VANAD KLIENDID</vt:lpstr>
      <vt:lpstr>TULU</vt:lpstr>
      <vt:lpstr>Uued mõtted</vt:lpstr>
      <vt:lpstr>Õuna- (ja peedi-) toodang</vt:lpstr>
      <vt:lpstr>Tulude kasvatamine</vt:lpstr>
      <vt:lpstr>Logo mõtted: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Uue-Vainu talu</dc:title>
  <dc:creator>Tiina</dc:creator>
  <cp:lastModifiedBy>Maire Vilbas</cp:lastModifiedBy>
  <cp:revision>14</cp:revision>
  <dcterms:modified xsi:type="dcterms:W3CDTF">2020-05-19T08:42:10Z</dcterms:modified>
</cp:coreProperties>
</file>