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</p:sldMasterIdLst>
  <p:notesMasterIdLst>
    <p:notesMasterId r:id="rId21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9144000" cy="5143500" type="screen16x9"/>
  <p:notesSz cx="6858000" cy="9144000"/>
  <p:embeddedFontLst>
    <p:embeddedFont>
      <p:font typeface="Roboto" panose="020B0604020202020204" charset="0"/>
      <p:regular r:id="rId22"/>
      <p:bold r:id="rId23"/>
      <p:italic r:id="rId24"/>
      <p:boldItalic r:id="rId25"/>
    </p:embeddedFont>
    <p:embeddedFont>
      <p:font typeface="Roboto Slab" panose="020B0604020202020204" charset="0"/>
      <p:regular r:id="rId26"/>
      <p:bold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5" d="100"/>
          <a:sy n="35" d="100"/>
        </p:scale>
        <p:origin x="900" y="3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4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3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2.fntdata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6bce77c5e4_2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6bce77c5e4_2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6bce77c5e4_2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6bce77c5e4_2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6bce77c5e4_2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6bce77c5e4_2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6bce77c5e4_2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6bce77c5e4_2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6bce77c5e4_2_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6bce77c5e4_2_1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6bce77c5e4_2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6bce77c5e4_2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6bce77c5e4_2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6bce77c5e4_2_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6bce77c5e4_2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6bce77c5e4_2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6bce77c5e4_2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6bce77c5e4_2_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6bce77c5e4_2_1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6bce77c5e4_2_1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6bce77c5e4_2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6bce77c5e4_2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6bce77c5e4_2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6bce77c5e4_2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6bce77c5e4_2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6bce77c5e4_2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6bce77c5e4_2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6bce77c5e4_2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6bce77c5e4_2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6bce77c5e4_2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6bce77c5e4_2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6bce77c5e4_2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6bce77c5e4_2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6bce77c5e4_2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6bce77c5e4_2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6bce77c5e4_2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/>
          <p:nvPr/>
        </p:nvSpPr>
        <p:spPr>
          <a:xfrm>
            <a:off x="1524800" y="672606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accent5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56" name="Google Shape;56;p14"/>
          <p:cNvSpPr/>
          <p:nvPr/>
        </p:nvSpPr>
        <p:spPr>
          <a:xfrm rot="10800000">
            <a:off x="6537563" y="33429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accent5"/>
            </a:solidFill>
            <a:prstDash val="solid"/>
            <a:miter lim="8000"/>
            <a:headEnd type="none" w="sm" len="sm"/>
            <a:tailEnd type="none" w="sm" len="sm"/>
          </a:ln>
        </p:spPr>
      </p:sp>
      <p:cxnSp>
        <p:nvCxnSpPr>
          <p:cNvPr id="57" name="Google Shape;57;p14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8" name="Google Shape;58;p14"/>
          <p:cNvSpPr txBox="1">
            <a:spLocks noGrp="1"/>
          </p:cNvSpPr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subTitle" idx="1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2" name="Google Shape;62;p15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3" name="Google Shape;63;p15"/>
          <p:cNvSpPr txBox="1">
            <a:spLocks noGrp="1"/>
          </p:cNvSpPr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6" name="Google Shape;66;p16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7" name="Google Shape;67;p16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6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9" name="Google Shape;69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" name="Google Shape;71;p17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2" name="Google Shape;72;p17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7"/>
          <p:cNvSpPr txBox="1">
            <a:spLocks noGrp="1"/>
          </p:cNvSpPr>
          <p:nvPr>
            <p:ph type="body" idx="1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4" name="Google Shape;74;p17"/>
          <p:cNvSpPr txBox="1">
            <a:spLocks noGrp="1"/>
          </p:cNvSpPr>
          <p:nvPr>
            <p:ph type="body" idx="2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8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Google Shape;80;p19"/>
          <p:cNvCxnSpPr/>
          <p:nvPr/>
        </p:nvCxnSpPr>
        <p:spPr>
          <a:xfrm>
            <a:off x="489218" y="1412277"/>
            <a:ext cx="3315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1" name="Google Shape;81;p19"/>
          <p:cNvSpPr txBox="1">
            <a:spLocks noGrp="1"/>
          </p:cNvSpPr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2" name="Google Shape;82;p19"/>
          <p:cNvSpPr txBox="1">
            <a:spLocks noGrp="1"/>
          </p:cNvSpPr>
          <p:nvPr>
            <p:ph type="body" idx="1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3" name="Google Shape;83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0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86" name="Google Shape;86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1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89" name="Google Shape;89;p21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0" name="Google Shape;90;p21"/>
          <p:cNvSpPr txBox="1">
            <a:spLocks noGrp="1"/>
          </p:cNvSpPr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91" name="Google Shape;91;p21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92" name="Google Shape;92;p21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3" name="Google Shape;93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2"/>
          <p:cNvSpPr txBox="1">
            <a:spLocks noGrp="1"/>
          </p:cNvSpPr>
          <p:nvPr>
            <p:ph type="body" idx="1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>
            <a:endParaRPr/>
          </a:p>
        </p:txBody>
      </p:sp>
      <p:sp>
        <p:nvSpPr>
          <p:cNvPr id="96" name="Google Shape;96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3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23"/>
          <p:cNvSpPr txBox="1">
            <a:spLocks noGrp="1"/>
          </p:cNvSpPr>
          <p:nvPr>
            <p:ph type="title" hasCustomPrompt="1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0" name="Google Shape;100;p23"/>
          <p:cNvSpPr txBox="1">
            <a:spLocks noGrp="1"/>
          </p:cNvSpPr>
          <p:nvPr>
            <p:ph type="body" idx="1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1" name="Google Shape;101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rina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5"/>
          <p:cNvSpPr txBox="1">
            <a:spLocks noGrp="1"/>
          </p:cNvSpPr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OTT Eesti </a:t>
            </a:r>
            <a:endParaRPr/>
          </a:p>
        </p:txBody>
      </p:sp>
      <p:sp>
        <p:nvSpPr>
          <p:cNvPr id="109" name="Google Shape;109;p25"/>
          <p:cNvSpPr txBox="1">
            <a:spLocks noGrp="1"/>
          </p:cNvSpPr>
          <p:nvPr>
            <p:ph type="subTitle" idx="1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2">
                    <a:lumMod val="10000"/>
                  </a:schemeClr>
                </a:solidFill>
              </a:rPr>
              <a:t>Isabel Veermäe, Susanna Veski, Siim Henrik Hiir, Jan-Rednar Kurvits, Ekke Tõnn Rütman</a:t>
            </a:r>
            <a:endParaRPr dirty="0">
              <a:solidFill>
                <a:schemeClr val="tx2">
                  <a:lumMod val="1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4"/>
          <p:cNvSpPr txBox="1">
            <a:spLocks noGrp="1"/>
          </p:cNvSpPr>
          <p:nvPr>
            <p:ph type="title"/>
          </p:nvPr>
        </p:nvSpPr>
        <p:spPr>
          <a:xfrm>
            <a:off x="290075" y="499950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Meie idee</a:t>
            </a:r>
            <a:endParaRPr/>
          </a:p>
        </p:txBody>
      </p:sp>
      <p:sp>
        <p:nvSpPr>
          <p:cNvPr id="171" name="Google Shape;171;p34"/>
          <p:cNvSpPr txBox="1">
            <a:spLocks noGrp="1"/>
          </p:cNvSpPr>
          <p:nvPr>
            <p:ph type="body" idx="1"/>
          </p:nvPr>
        </p:nvSpPr>
        <p:spPr>
          <a:xfrm>
            <a:off x="290075" y="1416475"/>
            <a:ext cx="4148700" cy="357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Oosaare talu võiks pakkuda kohta, kus saab igaüks, kas üksi või perega aega veeta.                                                                                                                           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Nad võiksid pakkuda kohta ka suurematele üritustele, nagu suvepäevad.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Võiks juurde ehitada pergolaid ning lõkkeplatse, kus saaks grillida ja süüa ning samal ajal imekaunist ümbrust nautida.                                                                            </a:t>
            </a:r>
            <a:endParaRPr/>
          </a:p>
        </p:txBody>
      </p:sp>
      <p:pic>
        <p:nvPicPr>
          <p:cNvPr id="172" name="Google Shape;172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07025" y="499950"/>
            <a:ext cx="3563625" cy="2377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93450" y="3018000"/>
            <a:ext cx="2466975" cy="184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5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Meie idee (Öömaja pakett)</a:t>
            </a:r>
            <a:endParaRPr/>
          </a:p>
        </p:txBody>
      </p:sp>
      <p:sp>
        <p:nvSpPr>
          <p:cNvPr id="179" name="Google Shape;179;p35"/>
          <p:cNvSpPr txBox="1">
            <a:spLocks noGrp="1"/>
          </p:cNvSpPr>
          <p:nvPr>
            <p:ph type="body" idx="1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 dirty="0"/>
              <a:t>Asukoht on neil ilus, talu asub mere ääres ja ümbritsev loodus on ainulaadne.</a:t>
            </a:r>
            <a:endParaRPr sz="18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 dirty="0"/>
              <a:t>Suureks plussiks on ka see, et läheduses pole </a:t>
            </a:r>
            <a:r>
              <a:rPr lang="et-EE" sz="1800" dirty="0"/>
              <a:t>palju</a:t>
            </a:r>
            <a:r>
              <a:rPr lang="en" sz="1800" dirty="0"/>
              <a:t> konkureeriva</a:t>
            </a:r>
            <a:r>
              <a:rPr lang="et-EE" sz="1800" dirty="0"/>
              <a:t>id</a:t>
            </a:r>
            <a:r>
              <a:rPr lang="en" sz="1800" dirty="0"/>
              <a:t> koht</a:t>
            </a:r>
            <a:r>
              <a:rPr lang="et-EE" sz="1800" dirty="0"/>
              <a:t>i</a:t>
            </a:r>
            <a:r>
              <a:rPr lang="en" sz="1800" dirty="0"/>
              <a:t>, mis pakuks öömaja paketti.</a:t>
            </a:r>
            <a:endParaRPr sz="18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 dirty="0"/>
              <a:t>Suurem osa ööbimiskoh</a:t>
            </a:r>
            <a:r>
              <a:rPr lang="et-EE" sz="1800" dirty="0" err="1"/>
              <a:t>tadest</a:t>
            </a:r>
            <a:r>
              <a:rPr lang="en" sz="1800" dirty="0"/>
              <a:t> asuvad Haapsalu linnas. </a:t>
            </a:r>
            <a:endParaRPr dirty="0"/>
          </a:p>
        </p:txBody>
      </p:sp>
      <p:sp>
        <p:nvSpPr>
          <p:cNvPr id="180" name="Google Shape;180;p35"/>
          <p:cNvSpPr txBox="1">
            <a:spLocks noGrp="1"/>
          </p:cNvSpPr>
          <p:nvPr>
            <p:ph type="body" idx="2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 dirty="0"/>
              <a:t>Arvame, et see oleks igaühele huvitav kogemus, veeta öö mereäärses talus. </a:t>
            </a:r>
            <a:endParaRPr sz="18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 dirty="0"/>
              <a:t>Oosaare võiks erineda sellega, et nemad pakuvad peale ööbimise ka matku, meresõitu ja näiteks hobusega ratsutamist.</a:t>
            </a:r>
            <a:endParaRPr sz="18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6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Visioon on saada Läänemaa tuntuimaks turismimagnetiks</a:t>
            </a:r>
            <a:endParaRPr/>
          </a:p>
        </p:txBody>
      </p:sp>
      <p:pic>
        <p:nvPicPr>
          <p:cNvPr id="186" name="Google Shape;186;p36"/>
          <p:cNvPicPr preferRelativeResize="0"/>
          <p:nvPr/>
        </p:nvPicPr>
        <p:blipFill rotWithShape="1">
          <a:blip r:embed="rId3">
            <a:alphaModFix/>
          </a:blip>
          <a:srcRect l="2318" t="4878" r="-30408" b="-34968"/>
          <a:stretch/>
        </p:blipFill>
        <p:spPr>
          <a:xfrm>
            <a:off x="387900" y="1436650"/>
            <a:ext cx="4029468" cy="3032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92475" y="1436650"/>
            <a:ext cx="3563625" cy="2377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23802" y="2833800"/>
            <a:ext cx="2802225" cy="2098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7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Missioon</a:t>
            </a:r>
            <a:endParaRPr/>
          </a:p>
        </p:txBody>
      </p:sp>
      <p:sp>
        <p:nvSpPr>
          <p:cNvPr id="194" name="Google Shape;194;p37"/>
          <p:cNvSpPr txBox="1">
            <a:spLocks noGrp="1"/>
          </p:cNvSpPr>
          <p:nvPr>
            <p:ph type="body" idx="1"/>
          </p:nvPr>
        </p:nvSpPr>
        <p:spPr>
          <a:xfrm>
            <a:off x="387900" y="1489825"/>
            <a:ext cx="4669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Pakutakse külastajatele võimalust saada linnamelust välja puhkama, nautima mahetoodangut ning ilusat mereäärset vaadet.</a:t>
            </a:r>
            <a:endParaRPr/>
          </a:p>
        </p:txBody>
      </p:sp>
      <p:pic>
        <p:nvPicPr>
          <p:cNvPr id="195" name="Google Shape;195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08400" y="1715250"/>
            <a:ext cx="3885876" cy="2185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8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Lugu</a:t>
            </a:r>
            <a:endParaRPr/>
          </a:p>
        </p:txBody>
      </p:sp>
      <p:sp>
        <p:nvSpPr>
          <p:cNvPr id="201" name="Google Shape;201;p38"/>
          <p:cNvSpPr txBox="1">
            <a:spLocks noGrp="1"/>
          </p:cNvSpPr>
          <p:nvPr>
            <p:ph type="body" idx="1"/>
          </p:nvPr>
        </p:nvSpPr>
        <p:spPr>
          <a:xfrm>
            <a:off x="387900" y="1489825"/>
            <a:ext cx="43476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Võta ette teekond läbi Läänemaa imelisse Haapsallu. Naudi Eesti loodust. Võta aega iseendale või veeda seda koos pere ja sõpradega. Toeta kohalikke väikeettevõtjaid, nende mahetoodangut ja </a:t>
            </a:r>
            <a:r>
              <a:rPr lang="et-EE" dirty="0"/>
              <a:t>E</a:t>
            </a:r>
            <a:r>
              <a:rPr lang="en" dirty="0"/>
              <a:t>estimaist kaupa. Tule</a:t>
            </a:r>
            <a:r>
              <a:rPr lang="et-EE" dirty="0"/>
              <a:t> ka Läänemaa</a:t>
            </a:r>
            <a:r>
              <a:rPr lang="en" dirty="0"/>
              <a:t> OTT poodi!</a:t>
            </a:r>
            <a:endParaRPr dirty="0"/>
          </a:p>
        </p:txBody>
      </p:sp>
      <p:pic>
        <p:nvPicPr>
          <p:cNvPr id="202" name="Google Shape;202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28250" y="1596075"/>
            <a:ext cx="3483601" cy="218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9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Meie idee hind</a:t>
            </a:r>
            <a:endParaRPr/>
          </a:p>
        </p:txBody>
      </p:sp>
      <p:sp>
        <p:nvSpPr>
          <p:cNvPr id="208" name="Google Shape;208;p39"/>
          <p:cNvSpPr txBox="1">
            <a:spLocks noGrp="1"/>
          </p:cNvSpPr>
          <p:nvPr>
            <p:ph type="body" idx="1"/>
          </p:nvPr>
        </p:nvSpPr>
        <p:spPr>
          <a:xfrm>
            <a:off x="387900" y="1489825"/>
            <a:ext cx="8368200" cy="349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Ööpäeva hind ühele inimesele koos kaatri</a:t>
            </a:r>
            <a:r>
              <a:rPr lang="et-EE" dirty="0"/>
              <a:t>s</a:t>
            </a:r>
            <a:r>
              <a:rPr lang="en" dirty="0"/>
              <a:t>õidu ja matkaga oleks 55 eurot ja hommikusöök oleks juurde 5 eurot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2 inimese ööpäeva hind oleks 95 eurot ja hommikusöök oleks juurde 7 eurot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Perepakett 5 inimesele  200 eurot ja hommikusöök juurde 18 eurot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Hind võib tunduda natuke kallim võrreldes teiste piirkonnas olevate majatustega, aga hinna sees on kaatrisõit Vilsandile ja matk koos giidiga.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Samuti saab tellida eelmainitud suvepäevi 30-nele inimesle 800 euro eest, mille hulka kuulub sauna kasutus, kaatrisõit ja omalt poolt suupisted</a:t>
            </a:r>
            <a:r>
              <a:rPr lang="et-EE" dirty="0"/>
              <a:t>.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40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Uued kliendid</a:t>
            </a:r>
            <a:endParaRPr/>
          </a:p>
        </p:txBody>
      </p:sp>
      <p:sp>
        <p:nvSpPr>
          <p:cNvPr id="214" name="Google Shape;214;p40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81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Uued kliendid oleks</a:t>
            </a:r>
            <a:r>
              <a:rPr lang="et-EE" dirty="0"/>
              <a:t>id</a:t>
            </a:r>
            <a:r>
              <a:rPr lang="en" dirty="0"/>
              <a:t> inimesed, kes otsivad kohta, kus puhata, kas perega või üksi</a:t>
            </a:r>
            <a:r>
              <a:rPr lang="et-EE" dirty="0"/>
              <a:t>. Inimestel on võimalus </a:t>
            </a:r>
            <a:r>
              <a:rPr lang="en" dirty="0"/>
              <a:t>nautida Läänema loodust.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Firmad, kes soovivad korraldada suvepäev</a:t>
            </a:r>
            <a:r>
              <a:rPr lang="et-EE" dirty="0"/>
              <a:t>i.</a:t>
            </a:r>
            <a:endParaRPr dirty="0"/>
          </a:p>
        </p:txBody>
      </p:sp>
      <p:sp>
        <p:nvSpPr>
          <p:cNvPr id="215" name="Google Shape;215;p40"/>
          <p:cNvSpPr txBox="1"/>
          <p:nvPr/>
        </p:nvSpPr>
        <p:spPr>
          <a:xfrm>
            <a:off x="387900" y="2650925"/>
            <a:ext cx="8002800" cy="187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41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11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Ei ole teist Läänemaa OTT-i</a:t>
            </a:r>
            <a:endParaRPr/>
          </a:p>
        </p:txBody>
      </p:sp>
      <p:sp>
        <p:nvSpPr>
          <p:cNvPr id="221" name="Google Shape;221;p41"/>
          <p:cNvSpPr txBox="1">
            <a:spLocks noGrp="1"/>
          </p:cNvSpPr>
          <p:nvPr>
            <p:ph type="body" idx="1"/>
          </p:nvPr>
        </p:nvSpPr>
        <p:spPr>
          <a:xfrm>
            <a:off x="387900" y="1940424"/>
            <a:ext cx="8368200" cy="2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3000"/>
          </a:p>
        </p:txBody>
      </p:sp>
      <p:sp>
        <p:nvSpPr>
          <p:cNvPr id="222" name="Google Shape;222;p41"/>
          <p:cNvSpPr txBox="1"/>
          <p:nvPr/>
        </p:nvSpPr>
        <p:spPr>
          <a:xfrm>
            <a:off x="914400" y="5595708"/>
            <a:ext cx="7315200" cy="8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3" name="Google Shape;223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58751" y="1849923"/>
            <a:ext cx="2626504" cy="2560799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41"/>
          <p:cNvSpPr txBox="1"/>
          <p:nvPr/>
        </p:nvSpPr>
        <p:spPr>
          <a:xfrm>
            <a:off x="914400" y="5806904"/>
            <a:ext cx="7315200" cy="64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41"/>
          <p:cNvSpPr txBox="1"/>
          <p:nvPr/>
        </p:nvSpPr>
        <p:spPr>
          <a:xfrm>
            <a:off x="5885250" y="4501225"/>
            <a:ext cx="2626500" cy="4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42"/>
          <p:cNvSpPr txBox="1">
            <a:spLocks noGrp="1"/>
          </p:cNvSpPr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Aitäh kuulamast!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6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Oosaare talu</a:t>
            </a:r>
            <a:endParaRPr/>
          </a:p>
        </p:txBody>
      </p:sp>
      <p:sp>
        <p:nvSpPr>
          <p:cNvPr id="115" name="Google Shape;115;p26"/>
          <p:cNvSpPr txBox="1"/>
          <p:nvPr/>
        </p:nvSpPr>
        <p:spPr>
          <a:xfrm>
            <a:off x="387900" y="1388125"/>
            <a:ext cx="8157000" cy="3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"/>
              <a:buChar char="●"/>
            </a:pPr>
            <a:r>
              <a:rPr lang="en" sz="1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Oosaare talu on väiketootja Läänemaal, mis pakub mahetooteid ja erinevaid mereteenuseid.</a:t>
            </a:r>
            <a:endParaRPr sz="1800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"/>
              <a:buChar char="●"/>
            </a:pPr>
            <a:r>
              <a:rPr lang="en" sz="1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Töötajaid on kaks, kes on ka talu omanikud. Palgatöötajaid pole.</a:t>
            </a:r>
            <a:endParaRPr sz="1800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"/>
              <a:buChar char="●"/>
            </a:pPr>
            <a:r>
              <a:rPr lang="en" sz="1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Oosaare Talu asub Läänemaal, Puise külas.</a:t>
            </a:r>
            <a:endParaRPr sz="1800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"/>
              <a:buChar char="●"/>
            </a:pPr>
            <a:r>
              <a:rPr lang="en" sz="1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Asukoha eripära- Talu asub mere ääres, seal on oman</a:t>
            </a:r>
            <a:r>
              <a:rPr lang="et-EE" sz="1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äoline</a:t>
            </a:r>
            <a:r>
              <a:rPr lang="en" sz="1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loodus</a:t>
            </a:r>
            <a:r>
              <a:rPr lang="et-EE" sz="1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; </a:t>
            </a:r>
            <a:r>
              <a:rPr lang="en" sz="1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kasvab haruldasi taimi.</a:t>
            </a:r>
            <a:r>
              <a:rPr lang="et-EE" sz="1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(puisniit)</a:t>
            </a:r>
            <a:endParaRPr sz="1800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"/>
              <a:buChar char="●"/>
            </a:pPr>
            <a:r>
              <a:rPr lang="en" sz="1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Mahetooteid müüa</a:t>
            </a:r>
            <a:r>
              <a:rPr lang="et-EE" sz="1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kse</a:t>
            </a:r>
            <a:r>
              <a:rPr lang="en" sz="1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aastaringselt</a:t>
            </a:r>
            <a:r>
              <a:rPr lang="et-EE" sz="1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ning meretaksoga tegeleved sen</a:t>
            </a:r>
            <a:r>
              <a:rPr lang="et-EE" sz="1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i,</a:t>
            </a:r>
            <a:r>
              <a:rPr lang="en" sz="1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kuni jää on </a:t>
            </a:r>
            <a:r>
              <a:rPr lang="et-EE" sz="1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merele</a:t>
            </a:r>
            <a:r>
              <a:rPr lang="en" sz="1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tulnud.</a:t>
            </a:r>
            <a:endParaRPr sz="1800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7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Oosaare talu teenused</a:t>
            </a:r>
            <a:endParaRPr/>
          </a:p>
        </p:txBody>
      </p:sp>
      <p:sp>
        <p:nvSpPr>
          <p:cNvPr id="121" name="Google Shape;121;p27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Teenusteks pakuvad erinevaid mereteenuseid:</a:t>
            </a: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kaatri rent kapteniga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meretakso 24/7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hülgevaatlus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mereohutuskoolitused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pakuvad ka öömaja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8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Oosaare talu tooted</a:t>
            </a:r>
            <a:endParaRPr/>
          </a:p>
        </p:txBody>
      </p:sp>
      <p:sp>
        <p:nvSpPr>
          <p:cNvPr id="127" name="Google Shape;127;p28"/>
          <p:cNvSpPr txBox="1">
            <a:spLocks noGrp="1"/>
          </p:cNvSpPr>
          <p:nvPr>
            <p:ph type="body" idx="1"/>
          </p:nvPr>
        </p:nvSpPr>
        <p:spPr>
          <a:xfrm>
            <a:off x="387900" y="1489825"/>
            <a:ext cx="3637500" cy="16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Toodeteks on neil erinevad lambavillast tehtud tooted:</a:t>
            </a: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randmekatted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lõngad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kindad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28" name="Google Shape;128;p28"/>
          <p:cNvSpPr txBox="1"/>
          <p:nvPr/>
        </p:nvSpPr>
        <p:spPr>
          <a:xfrm>
            <a:off x="4455175" y="1489825"/>
            <a:ext cx="3379800" cy="22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Mahetoidud: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põldmarjamarmelaad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pihlakamarmelaad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ploomimarmelaad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pihlakasiirup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9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SWOT(teenused)</a:t>
            </a:r>
            <a:endParaRPr/>
          </a:p>
        </p:txBody>
      </p:sp>
      <p:sp>
        <p:nvSpPr>
          <p:cNvPr id="134" name="Google Shape;134;p29"/>
          <p:cNvSpPr txBox="1">
            <a:spLocks noGrp="1"/>
          </p:cNvSpPr>
          <p:nvPr>
            <p:ph type="body" idx="1"/>
          </p:nvPr>
        </p:nvSpPr>
        <p:spPr>
          <a:xfrm>
            <a:off x="387900" y="1505125"/>
            <a:ext cx="2038800" cy="30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Tugevused:</a:t>
            </a: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Ainulaadne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Huvitavad sihtkohad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24/7</a:t>
            </a:r>
            <a:endParaRPr/>
          </a:p>
        </p:txBody>
      </p:sp>
      <p:sp>
        <p:nvSpPr>
          <p:cNvPr id="135" name="Google Shape;135;p29"/>
          <p:cNvSpPr txBox="1"/>
          <p:nvPr/>
        </p:nvSpPr>
        <p:spPr>
          <a:xfrm>
            <a:off x="2440875" y="1492825"/>
            <a:ext cx="1952700" cy="30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Nõrkused: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Vähe reklaami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Transport sinna on halb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Koduleht pole arusaadav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6" name="Google Shape;136;p29"/>
          <p:cNvSpPr txBox="1"/>
          <p:nvPr/>
        </p:nvSpPr>
        <p:spPr>
          <a:xfrm>
            <a:off x="4318875" y="1489675"/>
            <a:ext cx="2166300" cy="30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Ohud: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Pole kasutust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Pole piisavalt sissetulekut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7" name="Google Shape;137;p29"/>
          <p:cNvSpPr txBox="1"/>
          <p:nvPr/>
        </p:nvSpPr>
        <p:spPr>
          <a:xfrm>
            <a:off x="6578450" y="1492825"/>
            <a:ext cx="2436600" cy="318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Võimalused: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Teha hea koduleht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Teha head reklaami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0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SWOT(toode)</a:t>
            </a:r>
            <a:endParaRPr/>
          </a:p>
        </p:txBody>
      </p:sp>
      <p:sp>
        <p:nvSpPr>
          <p:cNvPr id="143" name="Google Shape;143;p30"/>
          <p:cNvSpPr txBox="1">
            <a:spLocks noGrp="1"/>
          </p:cNvSpPr>
          <p:nvPr>
            <p:ph type="body" idx="1"/>
          </p:nvPr>
        </p:nvSpPr>
        <p:spPr>
          <a:xfrm>
            <a:off x="387900" y="1489825"/>
            <a:ext cx="22653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Tugevused:</a:t>
            </a: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erilised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käsitöö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kvaliteetsed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mahe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tervislik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44" name="Google Shape;144;p30"/>
          <p:cNvSpPr txBox="1"/>
          <p:nvPr/>
        </p:nvSpPr>
        <p:spPr>
          <a:xfrm>
            <a:off x="2536725" y="1506975"/>
            <a:ext cx="2337900" cy="30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Nõrkused: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kallid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vähe reklaami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vähe nõudlust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5" name="Google Shape;145;p30"/>
          <p:cNvSpPr txBox="1"/>
          <p:nvPr/>
        </p:nvSpPr>
        <p:spPr>
          <a:xfrm>
            <a:off x="4781425" y="1482075"/>
            <a:ext cx="2265300" cy="30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Ohud: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pankrot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kaupa jääb üle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toit läheb vanaks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6" name="Google Shape;146;p30"/>
          <p:cNvSpPr txBox="1"/>
          <p:nvPr/>
        </p:nvSpPr>
        <p:spPr>
          <a:xfrm>
            <a:off x="7046725" y="1489825"/>
            <a:ext cx="2037300" cy="30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Võimalused: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parem reklaam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rohkem ainulaadseid tooteid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1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Võrdlus</a:t>
            </a:r>
            <a:endParaRPr/>
          </a:p>
        </p:txBody>
      </p:sp>
      <p:sp>
        <p:nvSpPr>
          <p:cNvPr id="152" name="Google Shape;152;p31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Oosaare talu:</a:t>
            </a:r>
            <a:endParaRPr dirty="0"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Võrreldes mass</a:t>
            </a:r>
            <a:r>
              <a:rPr lang="et-EE" dirty="0"/>
              <a:t>t</a:t>
            </a:r>
            <a:r>
              <a:rPr lang="en" dirty="0"/>
              <a:t>oodanguga on </a:t>
            </a:r>
            <a:r>
              <a:rPr lang="et-EE" dirty="0"/>
              <a:t>O</a:t>
            </a:r>
            <a:r>
              <a:rPr lang="en" dirty="0"/>
              <a:t>osaare talu kaup kallim kui poes: </a:t>
            </a:r>
            <a:r>
              <a:rPr lang="et-EE" dirty="0"/>
              <a:t>k</a:t>
            </a:r>
            <a:r>
              <a:rPr lang="en" dirty="0"/>
              <a:t>indad talus maksid 70 eurot ja näiteks jõulurutul </a:t>
            </a:r>
            <a:r>
              <a:rPr lang="et-EE" dirty="0"/>
              <a:t> Tallinnas </a:t>
            </a:r>
            <a:r>
              <a:rPr lang="en" dirty="0"/>
              <a:t>maksavad kindad 20 eurot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Oosaare talu kaubal on vähe reklaami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Kaubale tuleb ise järgi minna tallu või saab tooteid osta Haapsalust OTT poest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Teised talud teevad sarnaseid tooteid.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2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Kodulehe analüüs</a:t>
            </a:r>
            <a:endParaRPr/>
          </a:p>
        </p:txBody>
      </p:sp>
      <p:sp>
        <p:nvSpPr>
          <p:cNvPr id="158" name="Google Shape;158;p32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Koduleht on liiga pikk ning inimesed ei oska se</a:t>
            </a:r>
            <a:r>
              <a:rPr lang="et-EE" dirty="0"/>
              <a:t>alt kiirelt infot</a:t>
            </a:r>
            <a:r>
              <a:rPr lang="en" dirty="0"/>
              <a:t> leida </a:t>
            </a:r>
            <a:endParaRPr dirty="0"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Peaks reklaamima kodulehte näiteks facebookis ning kuskil Läänemaa lehtedes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Kodulehele lisada see, et nad müüvad ka erinevaid kaupu, sest hetkel on ainult meretooted (lõngu ning mahetoitu)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Lisada kodulehele ka see, kust kaupu osta saab väljaspoolt talu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Teha koduleht mõnusamaks (võtta ära üleliigne info avalehelt)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Kodulehel võiks olla hinnad juures, hetke seisuga ei ole seal mitte ühtegi hinda.</a:t>
            </a:r>
            <a:endParaRPr dirty="0"/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3"/>
          <p:cNvSpPr txBox="1">
            <a:spLocks noGrp="1"/>
          </p:cNvSpPr>
          <p:nvPr>
            <p:ph type="body" idx="1"/>
          </p:nvPr>
        </p:nvSpPr>
        <p:spPr>
          <a:xfrm>
            <a:off x="4006000" y="786800"/>
            <a:ext cx="4750200" cy="396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Nimi: Hanna Kask (ökoema)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Vanus: 35, abielus, 3 last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Töökoht: tegeleb heategevusega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Elukoht: Paralepa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Huvialad: koduste hoidiste valmistamine, tikkimine ja meeldib teha käsitöökotte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Motivatsioon ja eesmärk: motveerib perekond ning eesmärk on oma perele parimat pakkuda</a:t>
            </a:r>
            <a:endParaRPr/>
          </a:p>
        </p:txBody>
      </p:sp>
      <p:sp>
        <p:nvSpPr>
          <p:cNvPr id="164" name="Google Shape;164;p33"/>
          <p:cNvSpPr txBox="1"/>
          <p:nvPr/>
        </p:nvSpPr>
        <p:spPr>
          <a:xfrm>
            <a:off x="494575" y="314450"/>
            <a:ext cx="2757300" cy="8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Persoona</a:t>
            </a:r>
            <a:endParaRPr sz="3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65" name="Google Shape;165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4575" y="1040925"/>
            <a:ext cx="2494142" cy="3713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709</Words>
  <Application>Microsoft Office PowerPoint</Application>
  <PresentationFormat>Ekraaniseanss (16:9)</PresentationFormat>
  <Paragraphs>114</Paragraphs>
  <Slides>18</Slides>
  <Notes>18</Notes>
  <HiddenSlides>0</HiddenSlides>
  <MMClips>0</MMClips>
  <ScaleCrop>false</ScaleCrop>
  <HeadingPairs>
    <vt:vector size="6" baseType="variant">
      <vt:variant>
        <vt:lpstr>Kasutatud fondid</vt:lpstr>
      </vt:variant>
      <vt:variant>
        <vt:i4>3</vt:i4>
      </vt:variant>
      <vt:variant>
        <vt:lpstr>Kujundus</vt:lpstr>
      </vt:variant>
      <vt:variant>
        <vt:i4>2</vt:i4>
      </vt:variant>
      <vt:variant>
        <vt:lpstr>Slaidipealkirjad</vt:lpstr>
      </vt:variant>
      <vt:variant>
        <vt:i4>18</vt:i4>
      </vt:variant>
    </vt:vector>
  </HeadingPairs>
  <TitlesOfParts>
    <vt:vector size="23" baseType="lpstr">
      <vt:lpstr>Roboto</vt:lpstr>
      <vt:lpstr>Arial</vt:lpstr>
      <vt:lpstr>Roboto Slab</vt:lpstr>
      <vt:lpstr>Simple Light</vt:lpstr>
      <vt:lpstr>Marina</vt:lpstr>
      <vt:lpstr>OTT Eesti </vt:lpstr>
      <vt:lpstr>Oosaare talu</vt:lpstr>
      <vt:lpstr>Oosaare talu teenused</vt:lpstr>
      <vt:lpstr>Oosaare talu tooted</vt:lpstr>
      <vt:lpstr>SWOT(teenused)</vt:lpstr>
      <vt:lpstr>SWOT(toode)</vt:lpstr>
      <vt:lpstr>Võrdlus</vt:lpstr>
      <vt:lpstr>Kodulehe analüüs</vt:lpstr>
      <vt:lpstr>PowerPointi esitlus</vt:lpstr>
      <vt:lpstr>Meie idee</vt:lpstr>
      <vt:lpstr>Meie idee (Öömaja pakett)</vt:lpstr>
      <vt:lpstr>Visioon on saada Läänemaa tuntuimaks turismimagnetiks</vt:lpstr>
      <vt:lpstr>Missioon</vt:lpstr>
      <vt:lpstr>Lugu</vt:lpstr>
      <vt:lpstr>Meie idee hind</vt:lpstr>
      <vt:lpstr>Uued kliendid</vt:lpstr>
      <vt:lpstr>Ei ole teist Läänemaa OTT-i</vt:lpstr>
      <vt:lpstr>Aitäh kuulamast!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OTT Eesti</dc:title>
  <dc:creator>Tiina</dc:creator>
  <cp:lastModifiedBy>Anneli Nõupuu</cp:lastModifiedBy>
  <cp:revision>7</cp:revision>
  <dcterms:modified xsi:type="dcterms:W3CDTF">2019-12-17T08:16:53Z</dcterms:modified>
</cp:coreProperties>
</file>