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5143500" type="screen16x9"/>
  <p:notesSz cx="6858000" cy="9144000"/>
  <p:embeddedFontLs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eNTR0MLay9jSEXXnqdkC9uS2w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42f0bfdb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42f0bfdb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32c614d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32c614d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2f0bfdb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42f0bfdb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42f0bfdb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42f0bfdb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42f0bfdb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42f0bfdb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42f0ecc9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42f0ecc9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42f0bfdb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42f0bfdb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a32c614db2_2_2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ga32c614db2_2_2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ga32c614db2_2_2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ga32c614db2_2_29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ga32c614db2_2_2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ga32c614db2_2_2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ga32c614db2_2_29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ga32c614db2_2_29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ga32c614db2_2_2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ga32c614db2_2_8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ga32c614db2_2_8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ga32c614db2_2_8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ga32c614db2_2_89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ga32c614db2_2_8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ga32c614db2_2_8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ga32c614db2_2_89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ga32c614db2_2_89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ga32c614db2_2_8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32c614db2_2_9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ga32c614db2_2_3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ga32c614db2_2_3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ga32c614db2_2_3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ga32c614db2_2_39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ga32c614db2_2_3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ga32c614db2_2_3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ga32c614db2_2_39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ga32c614db2_2_3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ga32c614db2_2_48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ga32c614db2_2_48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ga32c614db2_2_48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ga32c614db2_2_48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ga32c614db2_2_48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ga32c614db2_2_48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ga32c614db2_2_4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a32c614db2_2_4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ga32c614db2_2_4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a32c614db2_2_5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a32c614db2_2_58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ga32c614db2_2_58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ga32c614db2_2_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a32c614db2_2_6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a32c614db2_2_6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a32c614db2_2_6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ga32c614db2_2_66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ga32c614db2_2_6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ga32c614db2_2_7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ga32c614db2_2_7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ga32c614db2_2_7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ga32c614db2_2_70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ga32c614db2_2_7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ga32c614db2_2_7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ga32c614db2_2_7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ga32c614db2_2_7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32c614db2_2_7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ga32c614db2_2_7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ga32c614db2_2_7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ga32c614db2_2_7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ga32c614db2_2_7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ga32c614db2_2_7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32c614db2_2_8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ga32c614db2_2_8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a32c614db2_2_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ga32c614db2_2_2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ga32c614db2_2_2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Haeska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</a:rPr>
              <a:t>Noored maale projekt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42f0bfdbf_0_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Eksport</a:t>
            </a:r>
            <a:endParaRPr b="1"/>
          </a:p>
        </p:txBody>
      </p:sp>
      <p:sp>
        <p:nvSpPr>
          <p:cNvPr id="159" name="Google Shape;159;g542f0bfdbf_0_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K-rauta kauplused Soomes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32c614db2_0_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Teadmised</a:t>
            </a:r>
            <a:r>
              <a:rPr lang="et-EE" b="1" dirty="0"/>
              <a:t>,</a:t>
            </a:r>
            <a:r>
              <a:rPr lang="en" b="1" dirty="0"/>
              <a:t> mida peame sisse ostma</a:t>
            </a:r>
            <a:endParaRPr b="1" dirty="0"/>
          </a:p>
        </p:txBody>
      </p:sp>
      <p:sp>
        <p:nvSpPr>
          <p:cNvPr id="165" name="Google Shape;165;ga32c614db2_0_0"/>
          <p:cNvSpPr txBox="1">
            <a:spLocks noGrp="1"/>
          </p:cNvSpPr>
          <p:nvPr>
            <p:ph type="body" idx="1"/>
          </p:nvPr>
        </p:nvSpPr>
        <p:spPr>
          <a:xfrm>
            <a:off x="311700" y="1293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dirty="0">
                <a:solidFill>
                  <a:srgbClr val="000000"/>
                </a:solidFill>
              </a:rPr>
              <a:t>Toote parima keemilise koostise leidmine (õiged proportsioonid)</a:t>
            </a:r>
            <a:r>
              <a:rPr lang="et-EE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dirty="0">
                <a:solidFill>
                  <a:srgbClr val="000000"/>
                </a:solidFill>
              </a:rPr>
              <a:t>Erinevate toote koostisosade keemilised koostisosad (analüüsid)</a:t>
            </a:r>
            <a:r>
              <a:rPr lang="et-EE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dirty="0">
                <a:solidFill>
                  <a:srgbClr val="000000"/>
                </a:solidFill>
              </a:rPr>
              <a:t>Pakendite tootmine</a:t>
            </a:r>
            <a:r>
              <a:rPr lang="et-EE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dirty="0">
                <a:solidFill>
                  <a:srgbClr val="000000"/>
                </a:solidFill>
              </a:rPr>
              <a:t>Reklaamimine</a:t>
            </a:r>
            <a:r>
              <a:rPr lang="et-EE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Persoona 1: Maie</a:t>
            </a:r>
            <a:endParaRPr b="1"/>
          </a:p>
        </p:txBody>
      </p:sp>
      <p:sp>
        <p:nvSpPr>
          <p:cNvPr id="171" name="Google Shape;171;p9"/>
          <p:cNvSpPr txBox="1">
            <a:spLocks noGrp="1"/>
          </p:cNvSpPr>
          <p:nvPr>
            <p:ph type="body" idx="1"/>
          </p:nvPr>
        </p:nvSpPr>
        <p:spPr>
          <a:xfrm>
            <a:off x="311700" y="113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Nimi: Maie Leemet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Töötab poemüüjana ja saab ka pensioni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Vanus: 68 aastat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Elukoht: Haapsalu eramaja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 üksinda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Hobideks 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peenarde tegemine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ja raamatute lugemine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72" name="Google Shape;172;p9" descr="Googli pilt" title="Googli pil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4825" y="1200625"/>
            <a:ext cx="2383175" cy="19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4750" y="3176975"/>
            <a:ext cx="828675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42f0bfdbf_0_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Persoona 1: Maie</a:t>
            </a:r>
            <a:endParaRPr/>
          </a:p>
        </p:txBody>
      </p:sp>
      <p:sp>
        <p:nvSpPr>
          <p:cNvPr id="179" name="Google Shape;179;g542f0bfdbf_0_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Maie saab poemüüja palka ja ka pensioni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K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mõlemad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summad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väikesed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siis ta vaatab enne kauba ostmist alati hinda.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Maie põhimõte on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kui hind lubab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tuleb eelistada kohalikku tootjat.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Maie eelistab osta kaupa turgu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elt ja laatadelt.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Maiele meeldivad 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looduslikud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tooted.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Persoona 2: Sepo</a:t>
            </a:r>
            <a:endParaRPr b="1"/>
          </a:p>
        </p:txBody>
      </p:sp>
      <p:sp>
        <p:nvSpPr>
          <p:cNvPr id="185" name="Google Shape;185;p1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Nimi: Sepo Ketonen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Töötab ametnikuna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Vanus 50 aastat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Elukoht Haapsalu linna kortermaja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 koos perega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kus on naine ja kaks keskkooliealist last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Hobideks on rõdul lillede ja köögiviljade kasvatamine ning koerte pidamine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186" name="Google Shape;18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7725" y="1194200"/>
            <a:ext cx="2419800" cy="18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3900" y="3009050"/>
            <a:ext cx="828675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42f0bfdbf_0_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Persoona 2: Sepo</a:t>
            </a:r>
            <a:endParaRPr/>
          </a:p>
        </p:txBody>
      </p:sp>
      <p:sp>
        <p:nvSpPr>
          <p:cNvPr id="193" name="Google Shape;193;g542f0bfdbf_0_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Sepo on väga kriitiline kõige suhtes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mis on keemiliselt töödeldu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Sepo keeldub ostmast keemilis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väetisi ning seega sobiksid talle looduslikud väetised.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Sepo ja ta naine teenivad head palka ja seega pole hind nende jaoks probleem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Sepo soovib osta kaupa ajanduskauplusest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sest ta ei usalda turumüüjaid.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Koostöö kogukonnaga</a:t>
            </a:r>
            <a:endParaRPr b="1"/>
          </a:p>
        </p:txBody>
      </p:sp>
      <p:sp>
        <p:nvSpPr>
          <p:cNvPr id="199" name="Google Shape;199;p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Üks uus töökoht</a:t>
            </a:r>
            <a:r>
              <a:rPr lang="et-EE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Väetise tooraine kohalikust kogukonnast</a:t>
            </a:r>
            <a:r>
              <a:rPr lang="et-EE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Uus töökoht</a:t>
            </a:r>
            <a:endParaRPr b="1"/>
          </a:p>
        </p:txBody>
      </p:sp>
      <p:sp>
        <p:nvSpPr>
          <p:cNvPr id="205" name="Google Shape;205;p14"/>
          <p:cNvSpPr txBox="1">
            <a:spLocks noGrp="1"/>
          </p:cNvSpPr>
          <p:nvPr>
            <p:ph type="body" idx="1"/>
          </p:nvPr>
        </p:nvSpPr>
        <p:spPr>
          <a:xfrm>
            <a:off x="311700" y="11597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solidFill>
                  <a:srgbClr val="000000"/>
                </a:solidFill>
              </a:rPr>
              <a:t>Esialgu üks töötaja, kohalik inimene. Palk 1000€ </a:t>
            </a:r>
            <a:r>
              <a:rPr lang="et-EE" dirty="0">
                <a:solidFill>
                  <a:srgbClr val="000000"/>
                </a:solidFill>
              </a:rPr>
              <a:t>neto</a:t>
            </a:r>
            <a:r>
              <a:rPr lang="en" dirty="0">
                <a:solidFill>
                  <a:srgbClr val="000000"/>
                </a:solidFill>
              </a:rPr>
              <a:t>.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solidFill>
                  <a:srgbClr val="000000"/>
                </a:solidFill>
              </a:rPr>
              <a:t>Ülesanded: väetise valmistamine, pakendamine ja poodi transportimine ning laatadel ja turgudel müümine.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solidFill>
                  <a:srgbClr val="000000"/>
                </a:solidFill>
              </a:rPr>
              <a:t>Läänemaa keskmine </a:t>
            </a:r>
            <a:r>
              <a:rPr lang="et-EE" dirty="0">
                <a:solidFill>
                  <a:srgbClr val="000000"/>
                </a:solidFill>
              </a:rPr>
              <a:t>bruto</a:t>
            </a:r>
            <a:r>
              <a:rPr lang="en" dirty="0">
                <a:solidFill>
                  <a:srgbClr val="000000"/>
                </a:solidFill>
              </a:rPr>
              <a:t>palk on 1273€</a:t>
            </a:r>
            <a:r>
              <a:rPr lang="et-EE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Maal elamise väärtused </a:t>
            </a:r>
            <a:endParaRPr b="1"/>
          </a:p>
        </p:txBody>
      </p:sp>
      <p:sp>
        <p:nvSpPr>
          <p:cNvPr id="211" name="Google Shape;211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Vaikne elukeskkond</a:t>
            </a:r>
            <a:r>
              <a:rPr lang="et-EE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Võimalus pidada erinevaid loomi</a:t>
            </a:r>
            <a:r>
              <a:rPr lang="et-EE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Võimalus alustada oma ettevõtlusega</a:t>
            </a:r>
            <a:r>
              <a:rPr lang="et-EE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Kohalikud inimesed saavad </a:t>
            </a:r>
            <a:r>
              <a:rPr lang="et-EE" dirty="0">
                <a:solidFill>
                  <a:srgbClr val="000000"/>
                </a:solidFill>
              </a:rPr>
              <a:t>omavahel </a:t>
            </a:r>
            <a:r>
              <a:rPr lang="en" dirty="0">
                <a:solidFill>
                  <a:srgbClr val="000000"/>
                </a:solidFill>
              </a:rPr>
              <a:t>luua paremaid suhteid kui linnas.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Meie 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tuleksime maale elama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sest maal on parem elukeskkond kui linnas.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42f0bfdbf_0_25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Täname kuulamast!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>
            <a:spLocks noGrp="1"/>
          </p:cNvSpPr>
          <p:nvPr>
            <p:ph type="title"/>
          </p:nvPr>
        </p:nvSpPr>
        <p:spPr>
          <a:xfrm>
            <a:off x="343800" y="420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Piirkonna analüüs</a:t>
            </a:r>
            <a:endParaRPr b="1"/>
          </a:p>
        </p:txBody>
      </p:sp>
      <p:sp>
        <p:nvSpPr>
          <p:cNvPr id="104" name="Google Shape;104;p5"/>
          <p:cNvSpPr txBox="1">
            <a:spLocks noGrp="1"/>
          </p:cNvSpPr>
          <p:nvPr>
            <p:ph type="body" idx="1"/>
          </p:nvPr>
        </p:nvSpPr>
        <p:spPr>
          <a:xfrm>
            <a:off x="311700" y="1180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Tugevused- Ruumirohke, meri</a:t>
            </a:r>
            <a:r>
              <a:rPr lang="et-EE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Nõrkused- Vähe elanikke</a:t>
            </a:r>
            <a:r>
              <a:rPr lang="et-EE" dirty="0">
                <a:solidFill>
                  <a:srgbClr val="000000"/>
                </a:solidFill>
              </a:rPr>
              <a:t>,</a:t>
            </a:r>
            <a:r>
              <a:rPr lang="en" dirty="0">
                <a:solidFill>
                  <a:srgbClr val="000000"/>
                </a:solidFill>
              </a:rPr>
              <a:t> vähe võimalusi.Pole palju töökohti</a:t>
            </a:r>
            <a:r>
              <a:rPr lang="et-EE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Võimalused- Oma äri alustamine talus. Heade suhete loomine naabritega.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Ohud-  Talvel suure lumega või sügisel poriga võib olla liikumine takistatud.</a:t>
            </a:r>
            <a:endParaRPr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 l="-13780" t="-143400" r="13779" b="143400"/>
          <a:stretch/>
        </p:blipFill>
        <p:spPr>
          <a:xfrm>
            <a:off x="4369500" y="993650"/>
            <a:ext cx="2425299" cy="161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" y="3330500"/>
            <a:ext cx="5757294" cy="161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4200" y="3330500"/>
            <a:ext cx="2431214" cy="16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5420" y="3330500"/>
            <a:ext cx="2158578" cy="161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Toode</a:t>
            </a:r>
            <a:endParaRPr b="1"/>
          </a:p>
        </p:txBody>
      </p:sp>
      <p:sp>
        <p:nvSpPr>
          <p:cNvPr id="114" name="Google Shape;114;p11"/>
          <p:cNvSpPr txBox="1">
            <a:spLocks noGrp="1"/>
          </p:cNvSpPr>
          <p:nvPr>
            <p:ph type="body" idx="1"/>
          </p:nvPr>
        </p:nvSpPr>
        <p:spPr>
          <a:xfrm>
            <a:off x="60100" y="1194425"/>
            <a:ext cx="8520600" cy="3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Ca 5L pakid</a:t>
            </a:r>
            <a:r>
              <a:rPr lang="et-EE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Orgaaniline väetis väikestele põldudele ja aeda</a:t>
            </a:r>
            <a:r>
              <a:rPr lang="et-EE" dirty="0">
                <a:solidFill>
                  <a:srgbClr val="000000"/>
                </a:solidFill>
              </a:rPr>
              <a:t>. Väetis on</a:t>
            </a:r>
            <a:r>
              <a:rPr lang="en" dirty="0">
                <a:solidFill>
                  <a:srgbClr val="000000"/>
                </a:solidFill>
              </a:rPr>
              <a:t> toodetud adrust, sõnnikust ja tuhast.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-EE" dirty="0">
                <a:solidFill>
                  <a:srgbClr val="000000"/>
                </a:solidFill>
              </a:rPr>
              <a:t>T</a:t>
            </a:r>
            <a:r>
              <a:rPr lang="en" dirty="0">
                <a:solidFill>
                  <a:srgbClr val="000000"/>
                </a:solidFill>
              </a:rPr>
              <a:t>ootes kasutatakse looduslikku rannast kogutud mereadru koos kohalikes</a:t>
            </a:r>
            <a:r>
              <a:rPr lang="et-EE" dirty="0">
                <a:solidFill>
                  <a:srgbClr val="000000"/>
                </a:solidFill>
              </a:rPr>
              <a:t>t</a:t>
            </a:r>
            <a:r>
              <a:rPr lang="en" dirty="0">
                <a:solidFill>
                  <a:srgbClr val="000000"/>
                </a:solidFill>
              </a:rPr>
              <a:t> taludest pärit loomasõnnikuga ja kohalikest majapidamistest pärit ahju/kaminatuhaga. Kasutame ära nö tasuta kohaliku tooraine: randa u</a:t>
            </a:r>
            <a:r>
              <a:rPr lang="et-EE" dirty="0">
                <a:solidFill>
                  <a:srgbClr val="000000"/>
                </a:solidFill>
              </a:rPr>
              <a:t>h</a:t>
            </a:r>
            <a:r>
              <a:rPr lang="en" dirty="0">
                <a:solidFill>
                  <a:srgbClr val="000000"/>
                </a:solidFill>
              </a:rPr>
              <a:t>utud adru ning loomakasvatuse ja elamute kütmise jäägid.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Toote nimi: Haeska Taimeväetis</a:t>
            </a:r>
            <a:r>
              <a:rPr lang="et-EE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B0F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311700" y="436355"/>
            <a:ext cx="85206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Toote näidise pilt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311700" y="1123751"/>
            <a:ext cx="8520600" cy="3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B0F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B0F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21" name="Google Shape;12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7000" y="3432375"/>
            <a:ext cx="829076" cy="109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875" y="3260250"/>
            <a:ext cx="999101" cy="14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4650" y="1283049"/>
            <a:ext cx="2076192" cy="27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42f0ecc9c_1_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Kasutusjuhendi n</a:t>
            </a:r>
            <a:r>
              <a:rPr lang="en" b="1">
                <a:highlight>
                  <a:srgbClr val="FFFFFF"/>
                </a:highlight>
              </a:rPr>
              <a:t>äidis</a:t>
            </a:r>
            <a:endParaRPr b="1"/>
          </a:p>
        </p:txBody>
      </p:sp>
      <p:sp>
        <p:nvSpPr>
          <p:cNvPr id="129" name="Google Shape;129;g542f0ecc9c_1_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wentieth Century"/>
              <a:buChar char=" "/>
            </a:pPr>
            <a:r>
              <a:rPr lang="en" b="1" dirty="0">
                <a:solidFill>
                  <a:srgbClr val="000000"/>
                </a:solidFill>
                <a:highlight>
                  <a:srgbClr val="FFFFFF"/>
                </a:highlight>
              </a:rPr>
              <a:t>Väetamine kevadel: </a:t>
            </a: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Laotada väetist kevadtööde ajal mulda, 30-50 liitrit väetis</a:t>
            </a:r>
            <a:r>
              <a:rPr lang="et-EE" dirty="0">
                <a:solidFill>
                  <a:srgbClr val="000000"/>
                </a:solidFill>
                <a:highlight>
                  <a:srgbClr val="FFFFFF"/>
                </a:highlight>
              </a:rPr>
              <a:t>t</a:t>
            </a: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 100 m² väetamata pinnase kohta.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9144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wentieth Century"/>
              <a:buChar char=" "/>
            </a:pPr>
            <a:r>
              <a:rPr lang="en" b="1" dirty="0">
                <a:solidFill>
                  <a:srgbClr val="000000"/>
                </a:solidFill>
                <a:highlight>
                  <a:srgbClr val="FFFFFF"/>
                </a:highlight>
              </a:rPr>
              <a:t>Väetamine kasvuperioodil: </a:t>
            </a: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Väetada mulla kobestamise ajal juunis-juulis.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91440" lvl="0" indent="-114300" algn="l" rtl="0"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800"/>
              <a:buFont typeface="Twentieth Century"/>
              <a:buChar char=" "/>
            </a:pPr>
            <a:r>
              <a:rPr lang="en" b="1" dirty="0">
                <a:solidFill>
                  <a:srgbClr val="000000"/>
                </a:solidFill>
                <a:highlight>
                  <a:srgbClr val="FFFFFF"/>
                </a:highlight>
              </a:rPr>
              <a:t>Rõdutaimed: </a:t>
            </a: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Laotage rõdukasti põhjale õhuke mullakiht, mille peale jaotage väetist, olenevalt kasti suurusest, kokku 0,5–1,5 liitrit. Enne taimede istutamist katke väetis mullaga. Sellest väetamisest piisab kogu suveks.</a:t>
            </a:r>
            <a:r>
              <a:rPr lang="en" dirty="0">
                <a:solidFill>
                  <a:srgbClr val="21252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Kulu ja hind</a:t>
            </a:r>
            <a:endParaRPr b="1"/>
          </a:p>
        </p:txBody>
      </p:sp>
      <p:sp>
        <p:nvSpPr>
          <p:cNvPr id="135" name="Google Shape;135;p1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solidFill>
                  <a:srgbClr val="000000"/>
                </a:solidFill>
              </a:rPr>
              <a:t>Püsikulud: töötajate palk, ühe töötaja palk 1000€ kuus(bruto), esialgu 1 töötaja</a:t>
            </a:r>
            <a:r>
              <a:rPr lang="et-EE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solidFill>
                  <a:srgbClr val="000000"/>
                </a:solidFill>
              </a:rPr>
              <a:t>Muutuvkulud: transport 100€+ pakend</a:t>
            </a:r>
            <a:r>
              <a:rPr lang="et-EE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u="sng" dirty="0">
                <a:solidFill>
                  <a:srgbClr val="000000"/>
                </a:solidFill>
              </a:rPr>
              <a:t>Toote tootmisega seaotud kulud</a:t>
            </a:r>
            <a:endParaRPr sz="2000" u="sng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solidFill>
                  <a:srgbClr val="000000"/>
                </a:solidFill>
              </a:rPr>
              <a:t>Adru 0 euri/kg (tooraine tasuta)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solidFill>
                  <a:srgbClr val="000000"/>
                </a:solidFill>
              </a:rPr>
              <a:t>Sõnnik 0 euri/kg (tooraine tasuta)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solidFill>
                  <a:srgbClr val="000000"/>
                </a:solidFill>
              </a:rPr>
              <a:t>Tuhk 0 euri/kg (kasutatakse ära majade kütmisel tekkiv tuhk)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solidFill>
                  <a:srgbClr val="000000"/>
                </a:solidFill>
              </a:rPr>
              <a:t>Toodame Haeskas.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solidFill>
                  <a:srgbClr val="000000"/>
                </a:solidFill>
              </a:rPr>
              <a:t>100 pakki kuus, 5L pakk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solidFill>
                  <a:srgbClr val="000000"/>
                </a:solidFill>
              </a:rPr>
              <a:t>Toote omahind 11€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0000"/>
                </a:solidFill>
              </a:rPr>
              <a:t>Toote hind müümisel 15€</a:t>
            </a:r>
            <a:endParaRPr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Kellele müüme</a:t>
            </a:r>
            <a:endParaRPr b="1"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solidFill>
                  <a:srgbClr val="000000"/>
                </a:solidFill>
                <a:highlight>
                  <a:schemeClr val="lt1"/>
                </a:highlight>
              </a:rPr>
              <a:t>Väetist müüme aiapidajatele väikestes kogustes.</a:t>
            </a:r>
            <a:endParaRPr dirty="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Väetist saavad kasutada ka kohalikud taimekasvatajad.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solidFill>
                  <a:srgbClr val="000000"/>
                </a:solidFill>
              </a:rPr>
              <a:t>Kliendid asuvad Eestis, enamasti maal või eramajas</a:t>
            </a:r>
            <a:r>
              <a:rPr lang="et-EE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solidFill>
                  <a:srgbClr val="000000"/>
                </a:solidFill>
              </a:rPr>
              <a:t>Haeska elanikud saavad töökohti juurde piirkonnas ning lisaks veebi kaudu ostes transporditasu pole.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B0F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Turundus ja reklaam</a:t>
            </a:r>
            <a:endParaRPr b="1"/>
          </a:p>
        </p:txBody>
      </p:sp>
      <p:sp>
        <p:nvSpPr>
          <p:cNvPr id="147" name="Google Shape;147;p8"/>
          <p:cNvSpPr txBox="1">
            <a:spLocks noGrp="1"/>
          </p:cNvSpPr>
          <p:nvPr>
            <p:ph type="body" idx="1"/>
          </p:nvPr>
        </p:nvSpPr>
        <p:spPr>
          <a:xfrm>
            <a:off x="248050" y="1116225"/>
            <a:ext cx="8520600" cy="3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solidFill>
                  <a:srgbClr val="000000"/>
                </a:solidFill>
              </a:rPr>
              <a:t>Potentsiaalsed kliendid - Bauhof, Aednik24, K-rauta, Hansaplant</a:t>
            </a:r>
            <a:r>
              <a:rPr lang="et-EE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solidFill>
                  <a:srgbClr val="000000"/>
                </a:solidFill>
              </a:rPr>
              <a:t>Väetise registreerimine põllumajandusametis</a:t>
            </a:r>
            <a:r>
              <a:rPr lang="et-EE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  <a:highlight>
                <a:srgbClr val="FF00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t-EE" dirty="0">
                <a:solidFill>
                  <a:srgbClr val="000000"/>
                </a:solidFill>
              </a:rPr>
              <a:t>Kliendini jõuame:</a:t>
            </a:r>
            <a:br>
              <a:rPr lang="en" dirty="0">
                <a:solidFill>
                  <a:srgbClr val="000000"/>
                </a:solidFill>
              </a:rPr>
            </a:br>
            <a:r>
              <a:rPr lang="en" dirty="0">
                <a:solidFill>
                  <a:srgbClr val="000000"/>
                </a:solidFill>
              </a:rPr>
              <a:t>Personaalselt kohalik</a:t>
            </a:r>
            <a:r>
              <a:rPr lang="et-EE" dirty="0">
                <a:solidFill>
                  <a:srgbClr val="000000"/>
                </a:solidFill>
              </a:rPr>
              <a:t>k</a:t>
            </a:r>
            <a:r>
              <a:rPr lang="en" dirty="0">
                <a:solidFill>
                  <a:srgbClr val="000000"/>
                </a:solidFill>
              </a:rPr>
              <a:t>e külastus</a:t>
            </a:r>
            <a:r>
              <a:rPr lang="et-EE" dirty="0">
                <a:solidFill>
                  <a:srgbClr val="000000"/>
                </a:solidFill>
              </a:rPr>
              <a:t>i tehes.</a:t>
            </a:r>
            <a:br>
              <a:rPr lang="en" dirty="0">
                <a:solidFill>
                  <a:srgbClr val="000000"/>
                </a:solidFill>
              </a:rPr>
            </a:br>
            <a:r>
              <a:rPr lang="et-EE" dirty="0">
                <a:solidFill>
                  <a:srgbClr val="000000"/>
                </a:solidFill>
              </a:rPr>
              <a:t>O</a:t>
            </a:r>
            <a:r>
              <a:rPr lang="en" dirty="0">
                <a:solidFill>
                  <a:srgbClr val="000000"/>
                </a:solidFill>
              </a:rPr>
              <a:t>ma koduleht</a:t>
            </a:r>
            <a:r>
              <a:rPr lang="et-EE" dirty="0">
                <a:solidFill>
                  <a:srgbClr val="000000"/>
                </a:solidFill>
              </a:rPr>
              <a:t>.</a:t>
            </a:r>
            <a:br>
              <a:rPr lang="en" dirty="0">
                <a:solidFill>
                  <a:srgbClr val="000000"/>
                </a:solidFill>
              </a:rPr>
            </a:br>
            <a:r>
              <a:rPr lang="en" dirty="0">
                <a:solidFill>
                  <a:srgbClr val="000000"/>
                </a:solidFill>
              </a:rPr>
              <a:t>Uudiskirjad, logo, kampaaniad, üritustel osalemine</a:t>
            </a:r>
            <a:r>
              <a:rPr lang="et-EE" dirty="0">
                <a:solidFill>
                  <a:srgbClr val="000000"/>
                </a:solidFill>
              </a:rPr>
              <a:t> </a:t>
            </a:r>
            <a:r>
              <a:rPr lang="en" dirty="0">
                <a:solidFill>
                  <a:srgbClr val="000000"/>
                </a:solidFill>
              </a:rPr>
              <a:t>(laat, turg)</a:t>
            </a:r>
            <a:r>
              <a:rPr lang="et-EE" dirty="0">
                <a:solidFill>
                  <a:srgbClr val="000000"/>
                </a:solidFill>
              </a:rPr>
              <a:t>.</a:t>
            </a:r>
            <a:br>
              <a:rPr lang="en" dirty="0">
                <a:solidFill>
                  <a:srgbClr val="000000"/>
                </a:solidFill>
              </a:rPr>
            </a:br>
            <a:r>
              <a:rPr lang="en" dirty="0">
                <a:solidFill>
                  <a:srgbClr val="000000"/>
                </a:solidFill>
              </a:rPr>
              <a:t>Maaleht, turud/laadad, e-kanalid.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42f0bfdbf_0_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Reklaamitekst</a:t>
            </a:r>
            <a:endParaRPr/>
          </a:p>
        </p:txBody>
      </p:sp>
      <p:sp>
        <p:nvSpPr>
          <p:cNvPr id="153" name="Google Shape;153;g542f0bfdbf_0_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Kas olete mõelnud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tahate tarbida väetist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mis on 100% looduslik ja mis on toodetud </a:t>
            </a:r>
            <a:r>
              <a:rPr lang="et-E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estis meie kohalike inimeste poolt?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Kui jah, siis ostke meie Haeska Taimeväetist. Leiate meid igast korralikust aianduskauplusest ja Haapsalu turult.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Haeska Taim</a:t>
            </a:r>
            <a:r>
              <a:rPr lang="et-EE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väetis</a:t>
            </a:r>
            <a:r>
              <a:rPr lang="et-EE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" b="1" dirty="0">
                <a:solidFill>
                  <a:srgbClr val="000000"/>
                </a:solidFill>
                <a:highlight>
                  <a:schemeClr val="lt1"/>
                </a:highlight>
              </a:rPr>
              <a:t>Looduslik. Eestimaine. Mahe.</a:t>
            </a:r>
            <a:endParaRPr b="1" dirty="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730</Words>
  <Application>Microsoft Office PowerPoint</Application>
  <PresentationFormat>Ekraaniseanss (16:9)</PresentationFormat>
  <Paragraphs>102</Paragraphs>
  <Slides>19</Slides>
  <Notes>19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19</vt:i4>
      </vt:variant>
    </vt:vector>
  </HeadingPairs>
  <TitlesOfParts>
    <vt:vector size="23" baseType="lpstr">
      <vt:lpstr>Arial</vt:lpstr>
      <vt:lpstr>Twentieth Century</vt:lpstr>
      <vt:lpstr>Roboto</vt:lpstr>
      <vt:lpstr>Geometric</vt:lpstr>
      <vt:lpstr>Haeska</vt:lpstr>
      <vt:lpstr>Piirkonna analüüs</vt:lpstr>
      <vt:lpstr>Toode</vt:lpstr>
      <vt:lpstr>Toote näidise pilt </vt:lpstr>
      <vt:lpstr>Kasutusjuhendi näidis</vt:lpstr>
      <vt:lpstr>Kulu ja hind</vt:lpstr>
      <vt:lpstr>Kellele müüme</vt:lpstr>
      <vt:lpstr>Turundus ja reklaam</vt:lpstr>
      <vt:lpstr>Reklaamitekst</vt:lpstr>
      <vt:lpstr>Eksport</vt:lpstr>
      <vt:lpstr>Teadmised, mida peame sisse ostma</vt:lpstr>
      <vt:lpstr>Persoona 1: Maie</vt:lpstr>
      <vt:lpstr>Persoona 1: Maie</vt:lpstr>
      <vt:lpstr>Persoona 2: Sepo</vt:lpstr>
      <vt:lpstr>Persoona 2: Sepo</vt:lpstr>
      <vt:lpstr>Koostöö kogukonnaga</vt:lpstr>
      <vt:lpstr>Uus töökoht</vt:lpstr>
      <vt:lpstr>Maal elamise väärtused </vt:lpstr>
      <vt:lpstr>Täname kuulamast!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Haeska</dc:title>
  <dc:creator>Tiina</dc:creator>
  <cp:lastModifiedBy>Maire Vilbas</cp:lastModifiedBy>
  <cp:revision>7</cp:revision>
  <dcterms:modified xsi:type="dcterms:W3CDTF">2020-12-08T09:13:49Z</dcterms:modified>
</cp:coreProperties>
</file>