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Lst>
  <p:sldSz cx="9144000" cy="5143500" type="screen16x9"/>
  <p:notesSz cx="6858000" cy="9144000"/>
  <p:embeddedFontLst>
    <p:embeddedFont>
      <p:font typeface="Caveat" panose="020B0604020202020204" charset="0"/>
      <p:regular r:id="rId24"/>
      <p:bold r:id="rId25"/>
    </p:embeddedFont>
    <p:embeddedFont>
      <p:font typeface="Open Sans" panose="020B0604020202020204" charset="0"/>
      <p:regular r:id="rId26"/>
      <p:bold r:id="rId27"/>
      <p:italic r:id="rId28"/>
      <p:boldItalic r:id="rId29"/>
    </p:embeddedFont>
    <p:embeddedFont>
      <p:font typeface="PT Sans Narrow" panose="020B0604020202020204" charset="-7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d4548a80d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d4548a80d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99ced620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99ced620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2e4f1fd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2e4f1fd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2e4f1fd4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2e4f1fd4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caa0c24c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caa0c24c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caa0c24c6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caa0c24c6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caa0c24c6_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caa0c24c6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caa0c24c6_5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caa0c24c6_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caa0c24c6_5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caa0c24c6_5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caa0c24c6_5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caa0c24c6_5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a8c8174cf7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a8c8174cf7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caa0c24c6_5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caa0c24c6_5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db90d339d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db90d339d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8c8174cf7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8c8174cf7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c8174cf7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c8174cf7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d076738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d076738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8c8174cf7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8c8174cf7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8c8174cf7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8c8174cf7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99ced62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99ced62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99ced620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99ced620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t" sz="5100"/>
              <a:t>Projekt “Noored maale”</a:t>
            </a:r>
            <a:endParaRPr sz="5100"/>
          </a:p>
        </p:txBody>
      </p:sp>
      <p:sp>
        <p:nvSpPr>
          <p:cNvPr id="67" name="Google Shape;67;p13"/>
          <p:cNvSpPr txBox="1">
            <a:spLocks noGrp="1"/>
          </p:cNvSpPr>
          <p:nvPr>
            <p:ph type="subTitle" idx="1"/>
          </p:nvPr>
        </p:nvSpPr>
        <p:spPr>
          <a:xfrm>
            <a:off x="2136750" y="2774164"/>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t" sz="1800"/>
              <a:t>Kati Britta Moora, Kertu Liisa Põtter, Greeta-Maria Ulmre, Berit Reinol</a:t>
            </a:r>
            <a:endParaRPr sz="1800"/>
          </a:p>
          <a:p>
            <a:pPr marL="0" lvl="0" indent="0" algn="ctr" rtl="0">
              <a:spcBef>
                <a:spcPts val="0"/>
              </a:spcBef>
              <a:spcAft>
                <a:spcPts val="0"/>
              </a:spcAft>
              <a:buNone/>
            </a:pPr>
            <a:r>
              <a:rPr lang="et" sz="1800"/>
              <a:t>Tallinna 32. Keskkool</a:t>
            </a:r>
            <a:endParaRPr sz="1800"/>
          </a:p>
          <a:p>
            <a:pPr marL="0" lvl="0" indent="0" algn="ctr" rtl="0">
              <a:spcBef>
                <a:spcPts val="0"/>
              </a:spcBef>
              <a:spcAft>
                <a:spcPts val="0"/>
              </a:spcAft>
              <a:buNone/>
            </a:pPr>
            <a:r>
              <a:rPr lang="et" sz="1800"/>
              <a:t>2020</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 </a:t>
            </a:r>
            <a:endParaRPr/>
          </a:p>
        </p:txBody>
      </p:sp>
      <p:sp>
        <p:nvSpPr>
          <p:cNvPr id="153" name="Google Shape;153;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t"/>
              <a:t> </a:t>
            </a:r>
            <a:endParaRPr/>
          </a:p>
        </p:txBody>
      </p:sp>
      <p:pic>
        <p:nvPicPr>
          <p:cNvPr id="154" name="Google Shape;154;p27"/>
          <p:cNvPicPr preferRelativeResize="0"/>
          <p:nvPr/>
        </p:nvPicPr>
        <p:blipFill>
          <a:blip r:embed="rId3">
            <a:alphaModFix/>
          </a:blip>
          <a:stretch>
            <a:fillRect/>
          </a:stretch>
        </p:blipFill>
        <p:spPr>
          <a:xfrm>
            <a:off x="311700" y="0"/>
            <a:ext cx="3743900" cy="5143500"/>
          </a:xfrm>
          <a:prstGeom prst="rect">
            <a:avLst/>
          </a:prstGeom>
          <a:noFill/>
          <a:ln>
            <a:noFill/>
          </a:ln>
        </p:spPr>
      </p:pic>
      <p:pic>
        <p:nvPicPr>
          <p:cNvPr id="155" name="Google Shape;155;p27"/>
          <p:cNvPicPr preferRelativeResize="0"/>
          <p:nvPr/>
        </p:nvPicPr>
        <p:blipFill>
          <a:blip r:embed="rId4">
            <a:alphaModFix/>
          </a:blip>
          <a:stretch>
            <a:fillRect/>
          </a:stretch>
        </p:blipFill>
        <p:spPr>
          <a:xfrm>
            <a:off x="4126882" y="0"/>
            <a:ext cx="4240686"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rPr>
              <a:t>Koostöövõimalused kogukonnaga</a:t>
            </a:r>
            <a:endParaRPr>
              <a:solidFill>
                <a:srgbClr val="FF0000"/>
              </a:solidFill>
            </a:endParaRPr>
          </a:p>
        </p:txBody>
      </p:sp>
      <p:sp>
        <p:nvSpPr>
          <p:cNvPr id="161" name="Google Shape;161;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dirty="0">
                <a:solidFill>
                  <a:srgbClr val="000000"/>
                </a:solidFill>
              </a:rPr>
              <a:t>Kogukonna väikeettevõtjatest 22,2 % on huvitatud koostööst: </a:t>
            </a:r>
            <a:endParaRPr dirty="0">
              <a:solidFill>
                <a:srgbClr val="000000"/>
              </a:solidFill>
            </a:endParaRPr>
          </a:p>
          <a:p>
            <a:pPr marL="0" lvl="0" indent="0" algn="l" rtl="0">
              <a:spcBef>
                <a:spcPts val="1600"/>
              </a:spcBef>
              <a:spcAft>
                <a:spcPts val="0"/>
              </a:spcAft>
              <a:buNone/>
            </a:pPr>
            <a:r>
              <a:rPr lang="et" dirty="0">
                <a:solidFill>
                  <a:srgbClr val="000000"/>
                </a:solidFill>
              </a:rPr>
              <a:t>1) </a:t>
            </a:r>
            <a:r>
              <a:rPr lang="et" u="sng" dirty="0">
                <a:solidFill>
                  <a:srgbClr val="000000"/>
                </a:solidFill>
              </a:rPr>
              <a:t>paikkonna tutvustus</a:t>
            </a:r>
            <a:endParaRPr dirty="0">
              <a:solidFill>
                <a:srgbClr val="000000"/>
              </a:solidFill>
            </a:endParaRPr>
          </a:p>
          <a:p>
            <a:pPr marL="0" lvl="0" indent="0" algn="l" rtl="0">
              <a:spcBef>
                <a:spcPts val="1600"/>
              </a:spcBef>
              <a:spcAft>
                <a:spcPts val="0"/>
              </a:spcAft>
              <a:buNone/>
            </a:pPr>
            <a:r>
              <a:rPr lang="et" dirty="0">
                <a:solidFill>
                  <a:srgbClr val="000000"/>
                </a:solidFill>
              </a:rPr>
              <a:t>2) </a:t>
            </a:r>
            <a:r>
              <a:rPr lang="et" u="sng" dirty="0">
                <a:solidFill>
                  <a:srgbClr val="000000"/>
                </a:solidFill>
              </a:rPr>
              <a:t>loengud</a:t>
            </a:r>
            <a:endParaRPr dirty="0">
              <a:solidFill>
                <a:srgbClr val="000000"/>
              </a:solidFill>
            </a:endParaRPr>
          </a:p>
          <a:p>
            <a:pPr marL="0" lvl="0" indent="0" algn="l" rtl="0">
              <a:spcBef>
                <a:spcPts val="1600"/>
              </a:spcBef>
              <a:spcAft>
                <a:spcPts val="0"/>
              </a:spcAft>
              <a:buNone/>
            </a:pPr>
            <a:r>
              <a:rPr lang="et" dirty="0">
                <a:solidFill>
                  <a:srgbClr val="000000"/>
                </a:solidFill>
              </a:rPr>
              <a:t>3) </a:t>
            </a:r>
            <a:r>
              <a:rPr lang="et" u="sng" dirty="0">
                <a:solidFill>
                  <a:srgbClr val="000000"/>
                </a:solidFill>
              </a:rPr>
              <a:t>koolitused matkalistele</a:t>
            </a:r>
            <a:r>
              <a:rPr lang="et" dirty="0">
                <a:solidFill>
                  <a:srgbClr val="000000"/>
                </a:solidFill>
              </a:rPr>
              <a:t> (grupid)</a:t>
            </a:r>
            <a:endParaRPr dirty="0">
              <a:solidFill>
                <a:srgbClr val="000000"/>
              </a:solidFill>
            </a:endParaRPr>
          </a:p>
          <a:p>
            <a:pPr marL="457200" lvl="0" indent="-342900" algn="l" rtl="0">
              <a:spcBef>
                <a:spcPts val="1600"/>
              </a:spcBef>
              <a:spcAft>
                <a:spcPts val="0"/>
              </a:spcAft>
              <a:buClr>
                <a:srgbClr val="000000"/>
              </a:buClr>
              <a:buSzPts val="1800"/>
              <a:buChar char="➔"/>
            </a:pPr>
            <a:r>
              <a:rPr lang="et" dirty="0">
                <a:solidFill>
                  <a:srgbClr val="000000"/>
                </a:solidFill>
              </a:rPr>
              <a:t>Toitlustust oleks nõus pakkuma suurem osa vastajatest.</a:t>
            </a:r>
            <a:endParaRPr dirty="0">
              <a:solidFill>
                <a:srgbClr val="000000"/>
              </a:solidFill>
            </a:endParaRPr>
          </a:p>
          <a:p>
            <a:pPr marL="0" lvl="0" indent="0" algn="l" rtl="0">
              <a:spcBef>
                <a:spcPts val="1600"/>
              </a:spcBef>
              <a:spcAft>
                <a:spcPts val="0"/>
              </a:spcAft>
              <a:buNone/>
            </a:pPr>
            <a:endParaRPr u="sng" dirty="0"/>
          </a:p>
          <a:p>
            <a:pPr marL="0" lvl="0" indent="0" algn="l" rtl="0">
              <a:spcBef>
                <a:spcPts val="1600"/>
              </a:spcBef>
              <a:spcAft>
                <a:spcPts val="0"/>
              </a:spcAft>
              <a:buNone/>
            </a:pPr>
            <a:endParaRPr u="sng" dirty="0"/>
          </a:p>
          <a:p>
            <a:pPr marL="0" lvl="0" indent="0" algn="l" rtl="0">
              <a:spcBef>
                <a:spcPts val="160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highlight>
                  <a:srgbClr val="EFEFEF"/>
                </a:highlight>
              </a:rPr>
              <a:t>Uued töökohad ja töötajate palk</a:t>
            </a:r>
            <a:endParaRPr>
              <a:solidFill>
                <a:srgbClr val="FF0000"/>
              </a:solidFill>
              <a:highlight>
                <a:srgbClr val="EFEFEF"/>
              </a:highlight>
            </a:endParaRPr>
          </a:p>
        </p:txBody>
      </p:sp>
      <p:sp>
        <p:nvSpPr>
          <p:cNvPr id="167" name="Google Shape;167;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Char char="●"/>
            </a:pPr>
            <a:r>
              <a:rPr lang="et" sz="2400">
                <a:solidFill>
                  <a:srgbClr val="000000"/>
                </a:solidFill>
                <a:highlight>
                  <a:srgbClr val="EFEFEF"/>
                </a:highlight>
              </a:rPr>
              <a:t>Kokk/kokad- tunnitasu: 3,48 eurot</a:t>
            </a:r>
            <a:endParaRPr sz="2400">
              <a:solidFill>
                <a:srgbClr val="000000"/>
              </a:solidFill>
              <a:highlight>
                <a:srgbClr val="EFEFEF"/>
              </a:highlight>
            </a:endParaRPr>
          </a:p>
          <a:p>
            <a:pPr marL="457200" lvl="0" indent="-381000" algn="l" rtl="0">
              <a:lnSpc>
                <a:spcPct val="150000"/>
              </a:lnSpc>
              <a:spcBef>
                <a:spcPts val="0"/>
              </a:spcBef>
              <a:spcAft>
                <a:spcPts val="0"/>
              </a:spcAft>
              <a:buClr>
                <a:srgbClr val="000000"/>
              </a:buClr>
              <a:buSzPts val="2400"/>
              <a:buChar char="●"/>
            </a:pPr>
            <a:r>
              <a:rPr lang="et" sz="2400">
                <a:solidFill>
                  <a:srgbClr val="000000"/>
                </a:solidFill>
                <a:highlight>
                  <a:srgbClr val="EFEFEF"/>
                </a:highlight>
              </a:rPr>
              <a:t>Raja hooldaja (hooajaline töö)- tunnitasu: 3,48</a:t>
            </a:r>
            <a:endParaRPr sz="2400">
              <a:solidFill>
                <a:srgbClr val="000000"/>
              </a:solidFill>
              <a:highlight>
                <a:srgbClr val="EFEFEF"/>
              </a:highlight>
            </a:endParaRPr>
          </a:p>
          <a:p>
            <a:pPr marL="457200" lvl="0" indent="-381000" algn="l" rtl="0">
              <a:lnSpc>
                <a:spcPct val="150000"/>
              </a:lnSpc>
              <a:spcBef>
                <a:spcPts val="0"/>
              </a:spcBef>
              <a:spcAft>
                <a:spcPts val="0"/>
              </a:spcAft>
              <a:buClr>
                <a:srgbClr val="000000"/>
              </a:buClr>
              <a:buSzPts val="2400"/>
              <a:buChar char="●"/>
            </a:pPr>
            <a:r>
              <a:rPr lang="et" sz="2400">
                <a:solidFill>
                  <a:srgbClr val="000000"/>
                </a:solidFill>
                <a:highlight>
                  <a:srgbClr val="EFEFEF"/>
                </a:highlight>
              </a:rPr>
              <a:t>Loengute pidajad- inimeselt 3 eurot</a:t>
            </a:r>
            <a:endParaRPr sz="2400">
              <a:solidFill>
                <a:srgbClr val="000000"/>
              </a:solidFill>
              <a:highlight>
                <a:srgbClr val="EFEFEF"/>
              </a:highlight>
            </a:endParaRPr>
          </a:p>
          <a:p>
            <a:pPr marL="0" lvl="0" indent="0" algn="l" rtl="0">
              <a:lnSpc>
                <a:spcPct val="150000"/>
              </a:lnSpc>
              <a:spcBef>
                <a:spcPts val="1600"/>
              </a:spcBef>
              <a:spcAft>
                <a:spcPts val="0"/>
              </a:spcAft>
              <a:buNone/>
            </a:pPr>
            <a:endParaRPr sz="2400">
              <a:solidFill>
                <a:srgbClr val="000000"/>
              </a:solidFill>
              <a:highlight>
                <a:srgbClr val="EFEFEF"/>
              </a:highlight>
            </a:endParaRPr>
          </a:p>
          <a:p>
            <a:pPr marL="0" lvl="0" indent="0" algn="l" rtl="0">
              <a:lnSpc>
                <a:spcPct val="150000"/>
              </a:lnSpc>
              <a:spcBef>
                <a:spcPts val="1600"/>
              </a:spcBef>
              <a:spcAft>
                <a:spcPts val="0"/>
              </a:spcAft>
              <a:buNone/>
            </a:pPr>
            <a:endParaRPr sz="2400">
              <a:solidFill>
                <a:srgbClr val="000000"/>
              </a:solidFill>
              <a:highlight>
                <a:srgbClr val="EFEFEF"/>
              </a:highlight>
            </a:endParaRPr>
          </a:p>
          <a:p>
            <a:pPr marL="0" lvl="0" indent="0" algn="r" rtl="0">
              <a:lnSpc>
                <a:spcPct val="150000"/>
              </a:lnSpc>
              <a:spcBef>
                <a:spcPts val="1600"/>
              </a:spcBef>
              <a:spcAft>
                <a:spcPts val="1600"/>
              </a:spcAft>
              <a:buNone/>
            </a:pPr>
            <a:r>
              <a:rPr lang="et" sz="1400">
                <a:solidFill>
                  <a:srgbClr val="000000"/>
                </a:solidFill>
                <a:highlight>
                  <a:srgbClr val="EFEFEF"/>
                </a:highlight>
              </a:rPr>
              <a:t>Pilt: https://www.google.com/url?sa=i&amp;url=https%3A%2F%2Fwww.taskutark.ee</a:t>
            </a:r>
            <a:endParaRPr sz="1400">
              <a:solidFill>
                <a:srgbClr val="000000"/>
              </a:solidFill>
              <a:highlight>
                <a:srgbClr val="EFEFE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4588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highlight>
                  <a:srgbClr val="D9EAD3"/>
                </a:highlight>
              </a:rPr>
              <a:t>Maal elamise väärtused</a:t>
            </a:r>
            <a:endParaRPr>
              <a:solidFill>
                <a:srgbClr val="FF0000"/>
              </a:solidFill>
              <a:highlight>
                <a:srgbClr val="D9EAD3"/>
              </a:highlight>
            </a:endParaRPr>
          </a:p>
        </p:txBody>
      </p:sp>
      <p:sp>
        <p:nvSpPr>
          <p:cNvPr id="173" name="Google Shape;173;p30"/>
          <p:cNvSpPr txBox="1">
            <a:spLocks noGrp="1"/>
          </p:cNvSpPr>
          <p:nvPr>
            <p:ph type="body" idx="1"/>
          </p:nvPr>
        </p:nvSpPr>
        <p:spPr>
          <a:xfrm>
            <a:off x="311700" y="1479450"/>
            <a:ext cx="8520600" cy="30897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Char char="●"/>
            </a:pPr>
            <a:r>
              <a:rPr lang="et" sz="2400">
                <a:solidFill>
                  <a:srgbClr val="000000"/>
                </a:solidFill>
                <a:highlight>
                  <a:srgbClr val="D9EAD3"/>
                </a:highlight>
              </a:rPr>
              <a:t>Värske õhk</a:t>
            </a:r>
            <a:endParaRPr sz="2400">
              <a:solidFill>
                <a:srgbClr val="000000"/>
              </a:solidFill>
              <a:highlight>
                <a:srgbClr val="D9EAD3"/>
              </a:highlight>
            </a:endParaRPr>
          </a:p>
          <a:p>
            <a:pPr marL="457200" lvl="0" indent="-381000" algn="l" rtl="0">
              <a:lnSpc>
                <a:spcPct val="150000"/>
              </a:lnSpc>
              <a:spcBef>
                <a:spcPts val="0"/>
              </a:spcBef>
              <a:spcAft>
                <a:spcPts val="0"/>
              </a:spcAft>
              <a:buClr>
                <a:srgbClr val="000000"/>
              </a:buClr>
              <a:buSzPts val="2400"/>
              <a:buChar char="●"/>
            </a:pPr>
            <a:r>
              <a:rPr lang="et" sz="2400">
                <a:solidFill>
                  <a:srgbClr val="000000"/>
                </a:solidFill>
                <a:highlight>
                  <a:srgbClr val="D9EAD3"/>
                </a:highlight>
              </a:rPr>
              <a:t>Väike kogukond</a:t>
            </a:r>
            <a:endParaRPr sz="2400">
              <a:solidFill>
                <a:srgbClr val="000000"/>
              </a:solidFill>
              <a:highlight>
                <a:srgbClr val="D9EAD3"/>
              </a:highlight>
            </a:endParaRPr>
          </a:p>
          <a:p>
            <a:pPr marL="457200" lvl="0" indent="-381000" algn="l" rtl="0">
              <a:lnSpc>
                <a:spcPct val="150000"/>
              </a:lnSpc>
              <a:spcBef>
                <a:spcPts val="0"/>
              </a:spcBef>
              <a:spcAft>
                <a:spcPts val="0"/>
              </a:spcAft>
              <a:buClr>
                <a:srgbClr val="000000"/>
              </a:buClr>
              <a:buSzPts val="2400"/>
              <a:buChar char="●"/>
            </a:pPr>
            <a:r>
              <a:rPr lang="et" sz="2400">
                <a:solidFill>
                  <a:srgbClr val="000000"/>
                </a:solidFill>
                <a:highlight>
                  <a:srgbClr val="D9EAD3"/>
                </a:highlight>
              </a:rPr>
              <a:t>Vaikus ja rahu</a:t>
            </a:r>
            <a:endParaRPr sz="2400">
              <a:solidFill>
                <a:srgbClr val="000000"/>
              </a:solidFill>
              <a:highlight>
                <a:srgbClr val="D9EAD3"/>
              </a:highlight>
            </a:endParaRPr>
          </a:p>
          <a:p>
            <a:pPr marL="457200" lvl="0" indent="-381000" algn="l" rtl="0">
              <a:lnSpc>
                <a:spcPct val="150000"/>
              </a:lnSpc>
              <a:spcBef>
                <a:spcPts val="0"/>
              </a:spcBef>
              <a:spcAft>
                <a:spcPts val="0"/>
              </a:spcAft>
              <a:buClr>
                <a:srgbClr val="000000"/>
              </a:buClr>
              <a:buSzPts val="2400"/>
              <a:buChar char="●"/>
            </a:pPr>
            <a:r>
              <a:rPr lang="et" sz="2400">
                <a:solidFill>
                  <a:srgbClr val="000000"/>
                </a:solidFill>
                <a:highlight>
                  <a:srgbClr val="D9EAD3"/>
                </a:highlight>
              </a:rPr>
              <a:t>Loomad ja loodus</a:t>
            </a:r>
            <a:endParaRPr sz="2400">
              <a:solidFill>
                <a:srgbClr val="000000"/>
              </a:solidFill>
              <a:highlight>
                <a:srgbClr val="D9EAD3"/>
              </a:highlight>
            </a:endParaRPr>
          </a:p>
          <a:p>
            <a:pPr marL="0" lvl="0" indent="0" algn="l" rtl="0">
              <a:lnSpc>
                <a:spcPct val="150000"/>
              </a:lnSpc>
              <a:spcBef>
                <a:spcPts val="1600"/>
              </a:spcBef>
              <a:spcAft>
                <a:spcPts val="0"/>
              </a:spcAft>
              <a:buNone/>
            </a:pPr>
            <a:endParaRPr sz="2400">
              <a:solidFill>
                <a:srgbClr val="000000"/>
              </a:solidFill>
              <a:highlight>
                <a:srgbClr val="D9EAD3"/>
              </a:highlight>
            </a:endParaRPr>
          </a:p>
          <a:p>
            <a:pPr marL="0" lvl="0" indent="0" algn="r" rtl="0">
              <a:lnSpc>
                <a:spcPct val="150000"/>
              </a:lnSpc>
              <a:spcBef>
                <a:spcPts val="1600"/>
              </a:spcBef>
              <a:spcAft>
                <a:spcPts val="1600"/>
              </a:spcAft>
              <a:buNone/>
            </a:pPr>
            <a:r>
              <a:rPr lang="et" sz="1400">
                <a:solidFill>
                  <a:srgbClr val="000000"/>
                </a:solidFill>
                <a:highlight>
                  <a:srgbClr val="D9EAD3"/>
                </a:highlight>
              </a:rPr>
              <a:t>Pilt: https://www.google.com/imgres?imgurl=https%3A%2F%2Fupload.wikimedia.org%2Fwikipedia</a:t>
            </a:r>
            <a:endParaRPr sz="1400">
              <a:solidFill>
                <a:srgbClr val="000000"/>
              </a:solidFill>
              <a:highlight>
                <a:srgbClr val="D9EAD3"/>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 </a:t>
            </a:r>
            <a:endParaRPr/>
          </a:p>
        </p:txBody>
      </p:sp>
      <p:sp>
        <p:nvSpPr>
          <p:cNvPr id="179" name="Google Shape;179;p31"/>
          <p:cNvSpPr txBox="1">
            <a:spLocks noGrp="1"/>
          </p:cNvSpPr>
          <p:nvPr>
            <p:ph type="body" idx="1"/>
          </p:nvPr>
        </p:nvSpPr>
        <p:spPr>
          <a:xfrm>
            <a:off x="99050" y="1152425"/>
            <a:ext cx="8733300" cy="345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             </a:t>
            </a:r>
            <a:endParaRPr/>
          </a:p>
          <a:p>
            <a:pPr marL="0" lvl="0" indent="0" algn="l" rtl="0">
              <a:spcBef>
                <a:spcPts val="1600"/>
              </a:spcBef>
              <a:spcAft>
                <a:spcPts val="0"/>
              </a:spcAft>
              <a:buNone/>
            </a:pPr>
            <a:r>
              <a:rPr lang="et"/>
              <a:t>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t">
                <a:solidFill>
                  <a:srgbClr val="000000"/>
                </a:solidFill>
              </a:rPr>
              <a:t>Lühem rada: sinine            	Pikem rada: punane           Mustad: punktid</a:t>
            </a:r>
            <a:endParaRPr>
              <a:solidFill>
                <a:srgbClr val="000000"/>
              </a:solidFill>
            </a:endParaRPr>
          </a:p>
        </p:txBody>
      </p:sp>
      <p:pic>
        <p:nvPicPr>
          <p:cNvPr id="180" name="Google Shape;180;p31"/>
          <p:cNvPicPr preferRelativeResize="0"/>
          <p:nvPr/>
        </p:nvPicPr>
        <p:blipFill rotWithShape="1">
          <a:blip r:embed="rId3">
            <a:alphaModFix/>
          </a:blip>
          <a:srcRect l="-8930" t="4259" r="8930" b="-4259"/>
          <a:stretch/>
        </p:blipFill>
        <p:spPr>
          <a:xfrm>
            <a:off x="4818050" y="863450"/>
            <a:ext cx="3950249" cy="3416601"/>
          </a:xfrm>
          <a:prstGeom prst="rect">
            <a:avLst/>
          </a:prstGeom>
          <a:noFill/>
          <a:ln>
            <a:noFill/>
          </a:ln>
        </p:spPr>
      </p:pic>
      <p:pic>
        <p:nvPicPr>
          <p:cNvPr id="181" name="Google Shape;181;p31"/>
          <p:cNvPicPr preferRelativeResize="0"/>
          <p:nvPr/>
        </p:nvPicPr>
        <p:blipFill>
          <a:blip r:embed="rId4">
            <a:alphaModFix/>
          </a:blip>
          <a:stretch>
            <a:fillRect/>
          </a:stretch>
        </p:blipFill>
        <p:spPr>
          <a:xfrm>
            <a:off x="221526" y="1152425"/>
            <a:ext cx="4964851" cy="2942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11700" y="445025"/>
            <a:ext cx="19902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highlight>
                  <a:srgbClr val="D9D9D9"/>
                </a:highlight>
              </a:rPr>
              <a:t>Punkt 1 </a:t>
            </a:r>
            <a:endParaRPr>
              <a:solidFill>
                <a:srgbClr val="FF0000"/>
              </a:solidFill>
              <a:highlight>
                <a:srgbClr val="D9D9D9"/>
              </a:highlight>
            </a:endParaRPr>
          </a:p>
        </p:txBody>
      </p:sp>
      <p:sp>
        <p:nvSpPr>
          <p:cNvPr id="187" name="Google Shape;187;p32"/>
          <p:cNvSpPr txBox="1">
            <a:spLocks noGrp="1"/>
          </p:cNvSpPr>
          <p:nvPr>
            <p:ph type="body" idx="1"/>
          </p:nvPr>
        </p:nvSpPr>
        <p:spPr>
          <a:xfrm>
            <a:off x="311700" y="1152425"/>
            <a:ext cx="8520600" cy="3791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t" sz="1600" dirty="0">
                <a:solidFill>
                  <a:srgbClr val="000000"/>
                </a:solidFill>
                <a:highlight>
                  <a:srgbClr val="D9D9D9"/>
                </a:highlight>
              </a:rPr>
              <a:t>Tere tulemast Haeska esimesele QR-koodidel põhinevale matkarajale. Teie valitud raja pikkus on 5 kilomeetrit. Head teekonda!</a:t>
            </a:r>
            <a:endParaRPr sz="1600" dirty="0">
              <a:solidFill>
                <a:srgbClr val="000000"/>
              </a:solidFill>
              <a:highlight>
                <a:srgbClr val="D9D9D9"/>
              </a:highlight>
            </a:endParaRPr>
          </a:p>
          <a:p>
            <a:pPr marL="457200" lvl="0" indent="0" algn="l" rtl="0">
              <a:spcBef>
                <a:spcPts val="1600"/>
              </a:spcBef>
              <a:spcAft>
                <a:spcPts val="0"/>
              </a:spcAft>
              <a:buNone/>
            </a:pPr>
            <a:r>
              <a:rPr lang="et" sz="1600" dirty="0">
                <a:solidFill>
                  <a:srgbClr val="000000"/>
                </a:solidFill>
                <a:highlight>
                  <a:srgbClr val="D9D9D9"/>
                </a:highlight>
              </a:rPr>
              <a:t>Olete jõudnud Maa-aluse kivini, mis on tuntud ka kui Hiiekivi, Tõnise-Antsu lingukivi ning Kalevipoja lingukivi. Põllu veeres asuva rabakivist rahnu kõrgus on 3,2 m ja ümbermõõt 26 m. “Jaanilaupäeva ööl põleb kivi all rahaauk. Kui seda näed, viska rauast asi tulle.”</a:t>
            </a:r>
            <a:endParaRPr sz="1600" dirty="0">
              <a:solidFill>
                <a:srgbClr val="000000"/>
              </a:solidFill>
              <a:highlight>
                <a:srgbClr val="D9D9D9"/>
              </a:highlight>
            </a:endParaRPr>
          </a:p>
          <a:p>
            <a:pPr marL="457200" lvl="0" indent="-342900" algn="l" rtl="0">
              <a:spcBef>
                <a:spcPts val="1600"/>
              </a:spcBef>
              <a:spcAft>
                <a:spcPts val="0"/>
              </a:spcAft>
              <a:buClr>
                <a:srgbClr val="000000"/>
              </a:buClr>
              <a:buSzPts val="1800"/>
              <a:buChar char="●"/>
            </a:pPr>
            <a:r>
              <a:rPr lang="et" dirty="0">
                <a:solidFill>
                  <a:srgbClr val="000000"/>
                </a:solidFill>
                <a:highlight>
                  <a:srgbClr val="D9D9D9"/>
                </a:highlight>
              </a:rPr>
              <a:t>Küsimus: </a:t>
            </a:r>
            <a:endParaRPr dirty="0">
              <a:solidFill>
                <a:srgbClr val="000000"/>
              </a:solidFill>
              <a:highlight>
                <a:srgbClr val="D9D9D9"/>
              </a:highlight>
            </a:endParaRPr>
          </a:p>
          <a:p>
            <a:pPr marL="914400" lvl="0" indent="0" algn="l" rtl="0">
              <a:spcBef>
                <a:spcPts val="1600"/>
              </a:spcBef>
              <a:spcAft>
                <a:spcPts val="0"/>
              </a:spcAft>
              <a:buNone/>
            </a:pPr>
            <a:r>
              <a:rPr lang="et" sz="1600" dirty="0">
                <a:solidFill>
                  <a:srgbClr val="000000"/>
                </a:solidFill>
                <a:highlight>
                  <a:srgbClr val="D9D9D9"/>
                </a:highlight>
              </a:rPr>
              <a:t>Mis nime all seda kivi veel tuntakse? </a:t>
            </a:r>
            <a:endParaRPr sz="1600" dirty="0">
              <a:solidFill>
                <a:srgbClr val="000000"/>
              </a:solidFill>
              <a:highlight>
                <a:srgbClr val="D9D9D9"/>
              </a:highlight>
            </a:endParaRPr>
          </a:p>
          <a:p>
            <a:pPr marL="914400" lvl="0" indent="0" algn="l" rtl="0">
              <a:spcBef>
                <a:spcPts val="1600"/>
              </a:spcBef>
              <a:spcAft>
                <a:spcPts val="0"/>
              </a:spcAft>
              <a:buNone/>
            </a:pPr>
            <a:r>
              <a:rPr lang="et" sz="1600" dirty="0">
                <a:solidFill>
                  <a:srgbClr val="000000"/>
                </a:solidFill>
                <a:highlight>
                  <a:srgbClr val="D9D9D9"/>
                </a:highlight>
              </a:rPr>
              <a:t>a. Kirbukivi b. Sitikakivi c. Sügeliskivi (õige)</a:t>
            </a:r>
            <a:endParaRPr sz="1600" dirty="0">
              <a:solidFill>
                <a:srgbClr val="000000"/>
              </a:solidFill>
              <a:highlight>
                <a:srgbClr val="D9D9D9"/>
              </a:highlight>
            </a:endParaRPr>
          </a:p>
          <a:p>
            <a:pPr marL="914400" lvl="0" indent="0" algn="r" rtl="0">
              <a:spcBef>
                <a:spcPts val="1600"/>
              </a:spcBef>
              <a:spcAft>
                <a:spcPts val="1600"/>
              </a:spcAft>
              <a:buNone/>
            </a:pPr>
            <a:r>
              <a:rPr lang="et" sz="1400" dirty="0">
                <a:solidFill>
                  <a:srgbClr val="000000"/>
                </a:solidFill>
                <a:highlight>
                  <a:srgbClr val="D9D9D9"/>
                </a:highlight>
              </a:rPr>
              <a:t>Pilt: https://www.google.com/url?sa=i&amp;url=https%3A%2F%2Fet.wikipedia.org</a:t>
            </a:r>
            <a:endParaRPr sz="1400" dirty="0">
              <a:solidFill>
                <a:srgbClr val="000000"/>
              </a:solidFill>
              <a:highlight>
                <a:srgbClr val="D9D9D9"/>
              </a:highlight>
            </a:endParaRPr>
          </a:p>
        </p:txBody>
      </p:sp>
      <p:sp>
        <p:nvSpPr>
          <p:cNvPr id="188" name="Google Shape;188;p32"/>
          <p:cNvSpPr txBox="1"/>
          <p:nvPr/>
        </p:nvSpPr>
        <p:spPr>
          <a:xfrm>
            <a:off x="6367700" y="235150"/>
            <a:ext cx="2590500" cy="72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t" sz="2200" b="1">
                <a:latin typeface="Caveat"/>
                <a:ea typeface="Caveat"/>
                <a:cs typeface="Caveat"/>
                <a:sym typeface="Caveat"/>
              </a:rPr>
              <a:t>Pikem rada: 1.-6. punkt</a:t>
            </a:r>
            <a:endParaRPr sz="2200" b="1">
              <a:latin typeface="Caveat"/>
              <a:ea typeface="Caveat"/>
              <a:cs typeface="Caveat"/>
              <a:sym typeface="Caveat"/>
            </a:endParaRPr>
          </a:p>
          <a:p>
            <a:pPr marL="0" lvl="0" indent="0" algn="l" rtl="0">
              <a:spcBef>
                <a:spcPts val="0"/>
              </a:spcBef>
              <a:spcAft>
                <a:spcPts val="0"/>
              </a:spcAft>
              <a:buNone/>
            </a:pPr>
            <a:r>
              <a:rPr lang="et" sz="2200" b="1">
                <a:latin typeface="Caveat"/>
                <a:ea typeface="Caveat"/>
                <a:cs typeface="Caveat"/>
                <a:sym typeface="Caveat"/>
              </a:rPr>
              <a:t>Lühem rada: 3.-6. punkt</a:t>
            </a:r>
            <a:endParaRPr sz="2200" b="1">
              <a:latin typeface="Caveat"/>
              <a:ea typeface="Caveat"/>
              <a:cs typeface="Caveat"/>
              <a:sym typeface="Cave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highlight>
                  <a:srgbClr val="9FC5E8"/>
                </a:highlight>
              </a:rPr>
              <a:t>Punkt 2</a:t>
            </a:r>
            <a:endParaRPr>
              <a:solidFill>
                <a:srgbClr val="FF0000"/>
              </a:solidFill>
              <a:highlight>
                <a:srgbClr val="9FC5E8"/>
              </a:highlight>
            </a:endParaRPr>
          </a:p>
        </p:txBody>
      </p:sp>
      <p:sp>
        <p:nvSpPr>
          <p:cNvPr id="194" name="Google Shape;194;p33"/>
          <p:cNvSpPr txBox="1">
            <a:spLocks noGrp="1"/>
          </p:cNvSpPr>
          <p:nvPr>
            <p:ph type="body" idx="1"/>
          </p:nvPr>
        </p:nvSpPr>
        <p:spPr>
          <a:xfrm>
            <a:off x="311700" y="1092300"/>
            <a:ext cx="8520600" cy="388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1600">
                <a:solidFill>
                  <a:srgbClr val="000000"/>
                </a:solidFill>
                <a:highlight>
                  <a:srgbClr val="9FC5E8"/>
                </a:highlight>
              </a:rPr>
              <a:t>Olete jõudnud Haeska külani. Matsalu lahe ääres elavad loodus ja inimene kõrvuti, teineteist täiendades ja hoides. Haeska küla on kirjalikes allikates esmakordselt mainitud juba 1278. aastal. Küla on sajandeid olnud otsekui eraldatud saar ümbritsetuna Matsalu lahest, vesistest heinamaadest, võsast ja lodumetsast. Siin on põlvest põlve püsinud talukohad ja aus hoitud rahvapärimusi.</a:t>
            </a:r>
            <a:endParaRPr sz="1000">
              <a:solidFill>
                <a:srgbClr val="000000"/>
              </a:solidFill>
              <a:highlight>
                <a:srgbClr val="9FC5E8"/>
              </a:highlight>
              <a:latin typeface="Arial"/>
              <a:ea typeface="Arial"/>
              <a:cs typeface="Arial"/>
              <a:sym typeface="Arial"/>
            </a:endParaRPr>
          </a:p>
          <a:p>
            <a:pPr marL="457200" lvl="0" indent="-342900" algn="l" rtl="0">
              <a:spcBef>
                <a:spcPts val="1600"/>
              </a:spcBef>
              <a:spcAft>
                <a:spcPts val="0"/>
              </a:spcAft>
              <a:buClr>
                <a:srgbClr val="000000"/>
              </a:buClr>
              <a:buSzPts val="1800"/>
              <a:buFont typeface="Arial"/>
              <a:buChar char="●"/>
            </a:pPr>
            <a:r>
              <a:rPr lang="et">
                <a:solidFill>
                  <a:srgbClr val="000000"/>
                </a:solidFill>
                <a:highlight>
                  <a:srgbClr val="9FC5E8"/>
                </a:highlight>
                <a:latin typeface="Arial"/>
                <a:ea typeface="Arial"/>
                <a:cs typeface="Arial"/>
                <a:sym typeface="Arial"/>
              </a:rPr>
              <a:t>Küsimus: </a:t>
            </a:r>
            <a:endParaRPr>
              <a:solidFill>
                <a:srgbClr val="000000"/>
              </a:solidFill>
              <a:highlight>
                <a:srgbClr val="9FC5E8"/>
              </a:highlight>
              <a:latin typeface="Arial"/>
              <a:ea typeface="Arial"/>
              <a:cs typeface="Arial"/>
              <a:sym typeface="Arial"/>
            </a:endParaRPr>
          </a:p>
          <a:p>
            <a:pPr marL="457200" lvl="0" indent="0" algn="l" rtl="0">
              <a:spcBef>
                <a:spcPts val="1600"/>
              </a:spcBef>
              <a:spcAft>
                <a:spcPts val="0"/>
              </a:spcAft>
              <a:buNone/>
            </a:pPr>
            <a:r>
              <a:rPr lang="et" sz="1600">
                <a:solidFill>
                  <a:srgbClr val="000000"/>
                </a:solidFill>
                <a:highlight>
                  <a:srgbClr val="9FC5E8"/>
                </a:highlight>
                <a:latin typeface="Arial"/>
                <a:ea typeface="Arial"/>
                <a:cs typeface="Arial"/>
                <a:sym typeface="Arial"/>
              </a:rPr>
              <a:t>Millised objektid või ehitised külas on riikliku kaitse all?</a:t>
            </a:r>
            <a:endParaRPr sz="1600">
              <a:solidFill>
                <a:srgbClr val="000000"/>
              </a:solidFill>
              <a:highlight>
                <a:srgbClr val="9FC5E8"/>
              </a:highlight>
              <a:latin typeface="Arial"/>
              <a:ea typeface="Arial"/>
              <a:cs typeface="Arial"/>
              <a:sym typeface="Arial"/>
            </a:endParaRPr>
          </a:p>
          <a:p>
            <a:pPr marL="457200" lvl="0" indent="-330200" algn="l" rtl="0">
              <a:spcBef>
                <a:spcPts val="1600"/>
              </a:spcBef>
              <a:spcAft>
                <a:spcPts val="0"/>
              </a:spcAft>
              <a:buClr>
                <a:srgbClr val="000000"/>
              </a:buClr>
              <a:buSzPts val="1600"/>
              <a:buFont typeface="Arial"/>
              <a:buAutoNum type="alphaLcPeriod"/>
            </a:pPr>
            <a:r>
              <a:rPr lang="et" sz="1600">
                <a:solidFill>
                  <a:srgbClr val="000000"/>
                </a:solidFill>
                <a:highlight>
                  <a:srgbClr val="9FC5E8"/>
                </a:highlight>
                <a:latin typeface="Arial"/>
                <a:ea typeface="Arial"/>
                <a:cs typeface="Arial"/>
                <a:sym typeface="Arial"/>
              </a:rPr>
              <a:t>muistne matmiskoht ja kolm ohvrikivi (õige)</a:t>
            </a:r>
            <a:endParaRPr sz="1600">
              <a:solidFill>
                <a:srgbClr val="000000"/>
              </a:solidFill>
              <a:highlight>
                <a:srgbClr val="9FC5E8"/>
              </a:highlight>
              <a:latin typeface="Arial"/>
              <a:ea typeface="Arial"/>
              <a:cs typeface="Arial"/>
              <a:sym typeface="Arial"/>
            </a:endParaRPr>
          </a:p>
          <a:p>
            <a:pPr marL="457200" lvl="0" indent="-330200" algn="l" rtl="0">
              <a:spcBef>
                <a:spcPts val="0"/>
              </a:spcBef>
              <a:spcAft>
                <a:spcPts val="0"/>
              </a:spcAft>
              <a:buClr>
                <a:srgbClr val="000000"/>
              </a:buClr>
              <a:buSzPts val="1600"/>
              <a:buFont typeface="Arial"/>
              <a:buAutoNum type="alphaLcPeriod"/>
            </a:pPr>
            <a:r>
              <a:rPr lang="et" sz="1600">
                <a:solidFill>
                  <a:srgbClr val="000000"/>
                </a:solidFill>
                <a:highlight>
                  <a:srgbClr val="9FC5E8"/>
                </a:highlight>
                <a:latin typeface="Arial"/>
                <a:ea typeface="Arial"/>
                <a:cs typeface="Arial"/>
                <a:sym typeface="Arial"/>
              </a:rPr>
              <a:t>Haeska toomkirik ja Haeska mõis</a:t>
            </a:r>
            <a:endParaRPr sz="1600">
              <a:solidFill>
                <a:srgbClr val="000000"/>
              </a:solidFill>
              <a:highlight>
                <a:srgbClr val="9FC5E8"/>
              </a:highlight>
              <a:latin typeface="Arial"/>
              <a:ea typeface="Arial"/>
              <a:cs typeface="Arial"/>
              <a:sym typeface="Arial"/>
            </a:endParaRPr>
          </a:p>
          <a:p>
            <a:pPr marL="457200" lvl="0" indent="-330200" algn="l" rtl="0">
              <a:spcBef>
                <a:spcPts val="0"/>
              </a:spcBef>
              <a:spcAft>
                <a:spcPts val="0"/>
              </a:spcAft>
              <a:buClr>
                <a:srgbClr val="000000"/>
              </a:buClr>
              <a:buSzPts val="1600"/>
              <a:buFont typeface="Arial"/>
              <a:buAutoNum type="alphaLcPeriod"/>
            </a:pPr>
            <a:r>
              <a:rPr lang="et" sz="1600">
                <a:solidFill>
                  <a:srgbClr val="000000"/>
                </a:solidFill>
                <a:highlight>
                  <a:srgbClr val="9FC5E8"/>
                </a:highlight>
                <a:latin typeface="Arial"/>
                <a:ea typeface="Arial"/>
                <a:cs typeface="Arial"/>
                <a:sym typeface="Arial"/>
              </a:rPr>
              <a:t>leina tamm ja hiie kivid</a:t>
            </a:r>
            <a:endParaRPr sz="1600">
              <a:solidFill>
                <a:srgbClr val="000000"/>
              </a:solidFill>
              <a:highlight>
                <a:srgbClr val="9FC5E8"/>
              </a:highlight>
              <a:latin typeface="Arial"/>
              <a:ea typeface="Arial"/>
              <a:cs typeface="Arial"/>
              <a:sym typeface="Arial"/>
            </a:endParaRPr>
          </a:p>
          <a:p>
            <a:pPr marL="914400" lvl="0" indent="0" algn="r" rtl="0">
              <a:spcBef>
                <a:spcPts val="1600"/>
              </a:spcBef>
              <a:spcAft>
                <a:spcPts val="0"/>
              </a:spcAft>
              <a:buNone/>
            </a:pPr>
            <a:r>
              <a:rPr lang="et" sz="1600">
                <a:solidFill>
                  <a:srgbClr val="000000"/>
                </a:solidFill>
                <a:highlight>
                  <a:srgbClr val="9FC5E8"/>
                </a:highlight>
                <a:latin typeface="Arial"/>
                <a:ea typeface="Arial"/>
                <a:cs typeface="Arial"/>
                <a:sym typeface="Arial"/>
              </a:rPr>
              <a:t>Pilt: https://www.google.com/url?sa=i&amp;url=https%3A%2F%2Fwww.ev100.ee</a:t>
            </a:r>
            <a:endParaRPr sz="1600">
              <a:solidFill>
                <a:srgbClr val="000000"/>
              </a:solidFill>
              <a:highlight>
                <a:srgbClr val="9FC5E8"/>
              </a:highlight>
              <a:latin typeface="Arial"/>
              <a:ea typeface="Arial"/>
              <a:cs typeface="Arial"/>
              <a:sym typeface="Arial"/>
            </a:endParaRPr>
          </a:p>
          <a:p>
            <a:pPr marL="0" lvl="0" indent="0" algn="l" rtl="0">
              <a:spcBef>
                <a:spcPts val="1600"/>
              </a:spcBef>
              <a:spcAft>
                <a:spcPts val="0"/>
              </a:spcAft>
              <a:buNone/>
            </a:pPr>
            <a:endParaRPr sz="1000">
              <a:solidFill>
                <a:srgbClr val="1B1129"/>
              </a:solidFill>
              <a:highlight>
                <a:srgbClr val="FFFFFF"/>
              </a:highlight>
              <a:latin typeface="Arial"/>
              <a:ea typeface="Arial"/>
              <a:cs typeface="Arial"/>
              <a:sym typeface="Arial"/>
            </a:endParaRPr>
          </a:p>
          <a:p>
            <a:pPr marL="457200" lvl="0" indent="0" algn="l" rtl="0">
              <a:spcBef>
                <a:spcPts val="1600"/>
              </a:spcBef>
              <a:spcAft>
                <a:spcPts val="1600"/>
              </a:spcAft>
              <a:buNone/>
            </a:pPr>
            <a:endParaRPr sz="1000">
              <a:solidFill>
                <a:srgbClr val="1B1129"/>
              </a:solidFill>
              <a:highlight>
                <a:srgbClr val="FFFFFF"/>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11700" y="290350"/>
            <a:ext cx="8520600" cy="7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highlight>
                  <a:srgbClr val="B6D7A8"/>
                </a:highlight>
              </a:rPr>
              <a:t>Punkt 3</a:t>
            </a:r>
            <a:endParaRPr>
              <a:solidFill>
                <a:srgbClr val="FF0000"/>
              </a:solidFill>
              <a:highlight>
                <a:srgbClr val="B6D7A8"/>
              </a:highlight>
            </a:endParaRPr>
          </a:p>
        </p:txBody>
      </p:sp>
      <p:sp>
        <p:nvSpPr>
          <p:cNvPr id="200" name="Google Shape;200;p34"/>
          <p:cNvSpPr txBox="1">
            <a:spLocks noGrp="1"/>
          </p:cNvSpPr>
          <p:nvPr>
            <p:ph type="body" idx="1"/>
          </p:nvPr>
        </p:nvSpPr>
        <p:spPr>
          <a:xfrm>
            <a:off x="311700" y="1147600"/>
            <a:ext cx="8520600" cy="3830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t">
                <a:solidFill>
                  <a:srgbClr val="000000"/>
                </a:solidFill>
                <a:highlight>
                  <a:srgbClr val="B6D7A8"/>
                </a:highlight>
              </a:rPr>
              <a:t>(</a:t>
            </a:r>
            <a:r>
              <a:rPr lang="et" sz="1600">
                <a:solidFill>
                  <a:srgbClr val="000000"/>
                </a:solidFill>
                <a:highlight>
                  <a:srgbClr val="B6D7A8"/>
                </a:highlight>
              </a:rPr>
              <a:t>Tere tulemast Haeska esimesele QR-koodidel põhinevale matkarajale. Teie valitud raja pikkus on 2,5 kilomeetrit. Head teekonda!)</a:t>
            </a:r>
            <a:endParaRPr sz="1600">
              <a:solidFill>
                <a:srgbClr val="000000"/>
              </a:solidFill>
              <a:highlight>
                <a:srgbClr val="B6D7A8"/>
              </a:highlight>
            </a:endParaRPr>
          </a:p>
          <a:p>
            <a:pPr marL="0" lvl="0" indent="0" algn="l" rtl="0">
              <a:lnSpc>
                <a:spcPct val="100000"/>
              </a:lnSpc>
              <a:spcBef>
                <a:spcPts val="1600"/>
              </a:spcBef>
              <a:spcAft>
                <a:spcPts val="0"/>
              </a:spcAft>
              <a:buNone/>
            </a:pPr>
            <a:r>
              <a:rPr lang="et" sz="1600">
                <a:solidFill>
                  <a:srgbClr val="000000"/>
                </a:solidFill>
                <a:highlight>
                  <a:srgbClr val="B6D7A8"/>
                </a:highlight>
              </a:rPr>
              <a:t>Olete jõudnud Haeska metsa. Mets on koduks paljudele looma-, linnu-, ja taimeliikidele. Haeska mets on lodumets, sest asub liigniiskel alal, kus kasvavad kuused ning segapuud.</a:t>
            </a:r>
            <a:endParaRPr sz="1600">
              <a:solidFill>
                <a:srgbClr val="000000"/>
              </a:solidFill>
              <a:highlight>
                <a:srgbClr val="B6D7A8"/>
              </a:highlight>
            </a:endParaRPr>
          </a:p>
          <a:p>
            <a:pPr marL="457200" lvl="0" indent="-342900" algn="l" rtl="0">
              <a:lnSpc>
                <a:spcPct val="100000"/>
              </a:lnSpc>
              <a:spcBef>
                <a:spcPts val="1600"/>
              </a:spcBef>
              <a:spcAft>
                <a:spcPts val="0"/>
              </a:spcAft>
              <a:buClr>
                <a:srgbClr val="000000"/>
              </a:buClr>
              <a:buSzPts val="1800"/>
              <a:buChar char="●"/>
            </a:pPr>
            <a:r>
              <a:rPr lang="et">
                <a:solidFill>
                  <a:srgbClr val="000000"/>
                </a:solidFill>
                <a:highlight>
                  <a:srgbClr val="B6D7A8"/>
                </a:highlight>
              </a:rPr>
              <a:t>Küsimus:</a:t>
            </a:r>
            <a:endParaRPr>
              <a:solidFill>
                <a:srgbClr val="000000"/>
              </a:solidFill>
              <a:highlight>
                <a:srgbClr val="B6D7A8"/>
              </a:highlight>
            </a:endParaRPr>
          </a:p>
          <a:p>
            <a:pPr marL="457200" lvl="0" indent="0" algn="l" rtl="0">
              <a:lnSpc>
                <a:spcPct val="100000"/>
              </a:lnSpc>
              <a:spcBef>
                <a:spcPts val="1600"/>
              </a:spcBef>
              <a:spcAft>
                <a:spcPts val="0"/>
              </a:spcAft>
              <a:buNone/>
            </a:pPr>
            <a:r>
              <a:rPr lang="et" sz="1600">
                <a:solidFill>
                  <a:srgbClr val="000000"/>
                </a:solidFill>
                <a:highlight>
                  <a:srgbClr val="B6D7A8"/>
                </a:highlight>
              </a:rPr>
              <a:t>Mis on Eesti lodumetsade peamine puuliik?</a:t>
            </a:r>
            <a:endParaRPr sz="1600">
              <a:solidFill>
                <a:srgbClr val="000000"/>
              </a:solidFill>
              <a:highlight>
                <a:srgbClr val="B6D7A8"/>
              </a:highlight>
            </a:endParaRPr>
          </a:p>
          <a:p>
            <a:pPr marL="457200" lvl="0" indent="-330200" algn="l" rtl="0">
              <a:lnSpc>
                <a:spcPct val="100000"/>
              </a:lnSpc>
              <a:spcBef>
                <a:spcPts val="1600"/>
              </a:spcBef>
              <a:spcAft>
                <a:spcPts val="0"/>
              </a:spcAft>
              <a:buClr>
                <a:srgbClr val="000000"/>
              </a:buClr>
              <a:buSzPts val="1600"/>
              <a:buAutoNum type="alphaLcPeriod"/>
            </a:pPr>
            <a:r>
              <a:rPr lang="et" sz="1600">
                <a:solidFill>
                  <a:srgbClr val="000000"/>
                </a:solidFill>
                <a:highlight>
                  <a:srgbClr val="B6D7A8"/>
                </a:highlight>
              </a:rPr>
              <a:t>Sanglepp (õige)</a:t>
            </a:r>
            <a:endParaRPr sz="1600">
              <a:solidFill>
                <a:srgbClr val="000000"/>
              </a:solidFill>
              <a:highlight>
                <a:srgbClr val="B6D7A8"/>
              </a:highlight>
            </a:endParaRPr>
          </a:p>
          <a:p>
            <a:pPr marL="457200" lvl="0" indent="-330200" algn="l" rtl="0">
              <a:lnSpc>
                <a:spcPct val="100000"/>
              </a:lnSpc>
              <a:spcBef>
                <a:spcPts val="0"/>
              </a:spcBef>
              <a:spcAft>
                <a:spcPts val="0"/>
              </a:spcAft>
              <a:buClr>
                <a:srgbClr val="000000"/>
              </a:buClr>
              <a:buSzPts val="1600"/>
              <a:buAutoNum type="alphaLcPeriod"/>
            </a:pPr>
            <a:r>
              <a:rPr lang="et" sz="1600">
                <a:solidFill>
                  <a:srgbClr val="000000"/>
                </a:solidFill>
                <a:highlight>
                  <a:srgbClr val="B6D7A8"/>
                </a:highlight>
              </a:rPr>
              <a:t>Laukapuu</a:t>
            </a:r>
            <a:endParaRPr sz="1600">
              <a:solidFill>
                <a:srgbClr val="000000"/>
              </a:solidFill>
              <a:highlight>
                <a:srgbClr val="B6D7A8"/>
              </a:highlight>
            </a:endParaRPr>
          </a:p>
          <a:p>
            <a:pPr marL="457200" lvl="0" indent="-330200" algn="l" rtl="0">
              <a:lnSpc>
                <a:spcPct val="100000"/>
              </a:lnSpc>
              <a:spcBef>
                <a:spcPts val="0"/>
              </a:spcBef>
              <a:spcAft>
                <a:spcPts val="0"/>
              </a:spcAft>
              <a:buClr>
                <a:srgbClr val="000000"/>
              </a:buClr>
              <a:buSzPts val="1600"/>
              <a:buAutoNum type="alphaLcPeriod"/>
            </a:pPr>
            <a:r>
              <a:rPr lang="et" sz="1600">
                <a:solidFill>
                  <a:srgbClr val="000000"/>
                </a:solidFill>
                <a:highlight>
                  <a:srgbClr val="B6D7A8"/>
                </a:highlight>
              </a:rPr>
              <a:t>Raagremmelgas</a:t>
            </a:r>
            <a:endParaRPr sz="1600">
              <a:solidFill>
                <a:srgbClr val="000000"/>
              </a:solidFill>
              <a:highlight>
                <a:srgbClr val="B6D7A8"/>
              </a:highlight>
            </a:endParaRPr>
          </a:p>
          <a:p>
            <a:pPr marL="914400" lvl="0" indent="0" algn="r" rtl="0">
              <a:lnSpc>
                <a:spcPct val="100000"/>
              </a:lnSpc>
              <a:spcBef>
                <a:spcPts val="1600"/>
              </a:spcBef>
              <a:spcAft>
                <a:spcPts val="0"/>
              </a:spcAft>
              <a:buNone/>
            </a:pPr>
            <a:r>
              <a:rPr lang="et" sz="1400">
                <a:solidFill>
                  <a:srgbClr val="000000"/>
                </a:solidFill>
                <a:highlight>
                  <a:srgbClr val="B6D7A8"/>
                </a:highlight>
              </a:rPr>
              <a:t>Pilt: https://www.google.com/search?q=matsalu+mets&amp;tbm=isch&amp;ved</a:t>
            </a:r>
            <a:endParaRPr sz="1400">
              <a:solidFill>
                <a:srgbClr val="000000"/>
              </a:solidFill>
              <a:highlight>
                <a:srgbClr val="B6D7A8"/>
              </a:highlight>
            </a:endParaRPr>
          </a:p>
          <a:p>
            <a:pPr marL="914400" lvl="0" indent="0" algn="l" rtl="0">
              <a:spcBef>
                <a:spcPts val="1600"/>
              </a:spcBef>
              <a:spcAft>
                <a:spcPts val="1600"/>
              </a:spcAft>
              <a:buNone/>
            </a:pPr>
            <a:endParaRPr sz="1600">
              <a:solidFill>
                <a:srgbClr val="000000"/>
              </a:solidFill>
              <a:highlight>
                <a:srgbClr val="B6D7A8"/>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highlight>
                  <a:srgbClr val="EFEFEF"/>
                </a:highlight>
              </a:rPr>
              <a:t>Punkt 4</a:t>
            </a:r>
            <a:endParaRPr>
              <a:solidFill>
                <a:srgbClr val="FF0000"/>
              </a:solidFill>
              <a:highlight>
                <a:srgbClr val="EFEFEF"/>
              </a:highlight>
            </a:endParaRPr>
          </a:p>
        </p:txBody>
      </p:sp>
      <p:sp>
        <p:nvSpPr>
          <p:cNvPr id="206" name="Google Shape;206;p35"/>
          <p:cNvSpPr txBox="1">
            <a:spLocks noGrp="1"/>
          </p:cNvSpPr>
          <p:nvPr>
            <p:ph type="body" idx="1"/>
          </p:nvPr>
        </p:nvSpPr>
        <p:spPr>
          <a:xfrm>
            <a:off x="311700" y="1152425"/>
            <a:ext cx="8520600" cy="3797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t" sz="1600">
                <a:solidFill>
                  <a:srgbClr val="000000"/>
                </a:solidFill>
                <a:highlight>
                  <a:srgbClr val="EFEFEF"/>
                </a:highlight>
              </a:rPr>
              <a:t>Olete jõudnud Haeska mõisani. Haeska mõisat on esmamainitud 1560. aastal, mil  ta kuulus Haapsalu toomkirikule. Ühekorruseline kivist peahoone on ehitatud 1805. aastal. 1981. aastal mõisa renoveeriti ning täna pakutakse seal majutusteenust. </a:t>
            </a:r>
            <a:endParaRPr sz="1600">
              <a:solidFill>
                <a:srgbClr val="000000"/>
              </a:solidFill>
              <a:highlight>
                <a:srgbClr val="EFEFEF"/>
              </a:highlight>
            </a:endParaRPr>
          </a:p>
          <a:p>
            <a:pPr marL="457200" lvl="0" indent="-342900" algn="just" rtl="0">
              <a:spcBef>
                <a:spcPts val="1600"/>
              </a:spcBef>
              <a:spcAft>
                <a:spcPts val="0"/>
              </a:spcAft>
              <a:buClr>
                <a:srgbClr val="000000"/>
              </a:buClr>
              <a:buSzPts val="1800"/>
              <a:buChar char="●"/>
            </a:pPr>
            <a:r>
              <a:rPr lang="et">
                <a:solidFill>
                  <a:srgbClr val="000000"/>
                </a:solidFill>
                <a:highlight>
                  <a:srgbClr val="EFEFEF"/>
                </a:highlight>
              </a:rPr>
              <a:t>Küsimus: </a:t>
            </a:r>
            <a:endParaRPr>
              <a:solidFill>
                <a:srgbClr val="000000"/>
              </a:solidFill>
              <a:highlight>
                <a:srgbClr val="EFEFEF"/>
              </a:highlight>
            </a:endParaRPr>
          </a:p>
          <a:p>
            <a:pPr marL="457200" lvl="0" indent="0" algn="just" rtl="0">
              <a:spcBef>
                <a:spcPts val="1600"/>
              </a:spcBef>
              <a:spcAft>
                <a:spcPts val="0"/>
              </a:spcAft>
              <a:buNone/>
            </a:pPr>
            <a:r>
              <a:rPr lang="et" sz="1600">
                <a:solidFill>
                  <a:srgbClr val="000000"/>
                </a:solidFill>
                <a:highlight>
                  <a:srgbClr val="EFEFEF"/>
                </a:highlight>
              </a:rPr>
              <a:t>Kelle valdustes oli Haeska mõis 16.-17. sajandil?</a:t>
            </a:r>
            <a:endParaRPr sz="1600">
              <a:solidFill>
                <a:srgbClr val="000000"/>
              </a:solidFill>
              <a:highlight>
                <a:srgbClr val="EFEFEF"/>
              </a:highlight>
            </a:endParaRPr>
          </a:p>
          <a:p>
            <a:pPr marL="457200" lvl="0" indent="-330200" algn="just" rtl="0">
              <a:spcBef>
                <a:spcPts val="1600"/>
              </a:spcBef>
              <a:spcAft>
                <a:spcPts val="0"/>
              </a:spcAft>
              <a:buClr>
                <a:srgbClr val="000000"/>
              </a:buClr>
              <a:buSzPts val="1600"/>
              <a:buAutoNum type="alphaLcPeriod"/>
            </a:pPr>
            <a:r>
              <a:rPr lang="et" sz="1600">
                <a:solidFill>
                  <a:srgbClr val="000000"/>
                </a:solidFill>
                <a:highlight>
                  <a:srgbClr val="EFEFEF"/>
                </a:highlight>
              </a:rPr>
              <a:t>von Kursellide ja von Wrangellide suguvõsade (õige)</a:t>
            </a:r>
            <a:endParaRPr sz="1600">
              <a:solidFill>
                <a:srgbClr val="000000"/>
              </a:solidFill>
              <a:highlight>
                <a:srgbClr val="EFEFEF"/>
              </a:highlight>
            </a:endParaRPr>
          </a:p>
          <a:p>
            <a:pPr marL="457200" lvl="0" indent="-330200" algn="just" rtl="0">
              <a:spcBef>
                <a:spcPts val="0"/>
              </a:spcBef>
              <a:spcAft>
                <a:spcPts val="0"/>
              </a:spcAft>
              <a:buClr>
                <a:srgbClr val="000000"/>
              </a:buClr>
              <a:buSzPts val="1600"/>
              <a:buAutoNum type="alphaLcPeriod"/>
            </a:pPr>
            <a:r>
              <a:rPr lang="et" sz="1600">
                <a:solidFill>
                  <a:srgbClr val="000000"/>
                </a:solidFill>
                <a:highlight>
                  <a:srgbClr val="EFEFEF"/>
                </a:highlight>
              </a:rPr>
              <a:t>von Stackelbergide ja von Khrallide suguvõsade</a:t>
            </a:r>
            <a:endParaRPr sz="1600">
              <a:solidFill>
                <a:srgbClr val="000000"/>
              </a:solidFill>
              <a:highlight>
                <a:srgbClr val="EFEFEF"/>
              </a:highlight>
            </a:endParaRPr>
          </a:p>
          <a:p>
            <a:pPr marL="457200" lvl="0" indent="-330200" algn="just" rtl="0">
              <a:spcBef>
                <a:spcPts val="0"/>
              </a:spcBef>
              <a:spcAft>
                <a:spcPts val="0"/>
              </a:spcAft>
              <a:buClr>
                <a:srgbClr val="000000"/>
              </a:buClr>
              <a:buSzPts val="1600"/>
              <a:buAutoNum type="alphaLcPeriod"/>
            </a:pPr>
            <a:r>
              <a:rPr lang="et" sz="1600">
                <a:solidFill>
                  <a:srgbClr val="000000"/>
                </a:solidFill>
                <a:highlight>
                  <a:srgbClr val="EFEFEF"/>
                </a:highlight>
              </a:rPr>
              <a:t>von Kruldrgide ja von Sondellide suguvõsade</a:t>
            </a:r>
            <a:endParaRPr sz="1600">
              <a:solidFill>
                <a:srgbClr val="000000"/>
              </a:solidFill>
              <a:highlight>
                <a:srgbClr val="EFEFEF"/>
              </a:highlight>
            </a:endParaRPr>
          </a:p>
          <a:p>
            <a:pPr marL="0" lvl="0" indent="0" algn="r" rtl="0">
              <a:spcBef>
                <a:spcPts val="1600"/>
              </a:spcBef>
              <a:spcAft>
                <a:spcPts val="0"/>
              </a:spcAft>
              <a:buNone/>
            </a:pPr>
            <a:endParaRPr sz="1400">
              <a:solidFill>
                <a:srgbClr val="000000"/>
              </a:solidFill>
              <a:highlight>
                <a:srgbClr val="EFEFEF"/>
              </a:highlight>
            </a:endParaRPr>
          </a:p>
          <a:p>
            <a:pPr marL="0" lvl="0" indent="0" algn="r" rtl="0">
              <a:spcBef>
                <a:spcPts val="1600"/>
              </a:spcBef>
              <a:spcAft>
                <a:spcPts val="0"/>
              </a:spcAft>
              <a:buNone/>
            </a:pPr>
            <a:r>
              <a:rPr lang="et" sz="1400">
                <a:solidFill>
                  <a:srgbClr val="000000"/>
                </a:solidFill>
                <a:highlight>
                  <a:srgbClr val="EFEFEF"/>
                </a:highlight>
              </a:rPr>
              <a:t>Pilt:https://www.google.com/url?sa=i&amp;url=https%3A%2F%2Fwww.puhkaeestis.</a:t>
            </a:r>
            <a:r>
              <a:rPr lang="et" sz="1600">
                <a:solidFill>
                  <a:srgbClr val="000000"/>
                </a:solidFill>
                <a:highlight>
                  <a:srgbClr val="EFEFEF"/>
                </a:highlight>
              </a:rPr>
              <a:t> </a:t>
            </a:r>
            <a:endParaRPr sz="1600">
              <a:solidFill>
                <a:srgbClr val="000000"/>
              </a:solidFill>
              <a:highlight>
                <a:srgbClr val="EFEFEF"/>
              </a:highlight>
            </a:endParaRPr>
          </a:p>
          <a:p>
            <a:pPr marL="0" lvl="0" indent="0" algn="l" rtl="0">
              <a:spcBef>
                <a:spcPts val="1600"/>
              </a:spcBef>
              <a:spcAft>
                <a:spcPts val="0"/>
              </a:spcAft>
              <a:buNone/>
            </a:pPr>
            <a:endParaRPr sz="1600"/>
          </a:p>
          <a:p>
            <a:pPr marL="0" lvl="0" indent="0" algn="l" rtl="0">
              <a:spcBef>
                <a:spcPts val="1600"/>
              </a:spcBef>
              <a:spcAft>
                <a:spcPts val="0"/>
              </a:spcAft>
              <a:buNone/>
            </a:pPr>
            <a:endParaRPr sz="1600"/>
          </a:p>
          <a:p>
            <a:pPr marL="0" lvl="0" indent="0" algn="l" rtl="0">
              <a:spcBef>
                <a:spcPts val="1600"/>
              </a:spcBef>
              <a:spcAft>
                <a:spcPts val="1600"/>
              </a:spcAft>
              <a:buNone/>
            </a:pP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3800">
                <a:solidFill>
                  <a:srgbClr val="FF0000"/>
                </a:solidFill>
                <a:highlight>
                  <a:srgbClr val="9FC5E8"/>
                </a:highlight>
              </a:rPr>
              <a:t>Punkt 5</a:t>
            </a:r>
            <a:endParaRPr sz="3800">
              <a:solidFill>
                <a:srgbClr val="FF0000"/>
              </a:solidFill>
              <a:highlight>
                <a:srgbClr val="9FC5E8"/>
              </a:highlight>
            </a:endParaRPr>
          </a:p>
        </p:txBody>
      </p:sp>
      <p:sp>
        <p:nvSpPr>
          <p:cNvPr id="212" name="Google Shape;212;p36"/>
          <p:cNvSpPr txBox="1">
            <a:spLocks noGrp="1"/>
          </p:cNvSpPr>
          <p:nvPr>
            <p:ph type="body" idx="1"/>
          </p:nvPr>
        </p:nvSpPr>
        <p:spPr>
          <a:xfrm>
            <a:off x="311700" y="1152425"/>
            <a:ext cx="8520600" cy="379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000000"/>
                </a:solidFill>
                <a:highlight>
                  <a:srgbClr val="9FC5E8"/>
                </a:highlight>
              </a:rPr>
              <a:t>5.   </a:t>
            </a:r>
            <a:r>
              <a:rPr lang="et" sz="1600">
                <a:solidFill>
                  <a:srgbClr val="000000"/>
                </a:solidFill>
                <a:highlight>
                  <a:srgbClr val="9FC5E8"/>
                </a:highlight>
              </a:rPr>
              <a:t>Olete jõudnud Haeska rannaniiduni. Matsalu rahvuspargist hõlmavad rannaniidud umbes 3000 hektarit. Paremini säilinud rannaniidud on Haeska, Põgari ning Salmi. Siin pesitsevatele lindudele on väga tähtis madal taimestik ja roovaba veepiir. Paljudes Läänemere äärsetes riikides on rannaniidud juba praktiliselt kadunud ning seetõttu on Matsalust saanud niidulindude üks olulisemaid pesitsuskohti.</a:t>
            </a:r>
            <a:endParaRPr sz="1600">
              <a:solidFill>
                <a:srgbClr val="000000"/>
              </a:solidFill>
              <a:highlight>
                <a:srgbClr val="9FC5E8"/>
              </a:highlight>
            </a:endParaRPr>
          </a:p>
          <a:p>
            <a:pPr marL="457200" lvl="0" indent="-342900" algn="l" rtl="0">
              <a:spcBef>
                <a:spcPts val="1600"/>
              </a:spcBef>
              <a:spcAft>
                <a:spcPts val="0"/>
              </a:spcAft>
              <a:buClr>
                <a:srgbClr val="000000"/>
              </a:buClr>
              <a:buSzPts val="1800"/>
              <a:buChar char="●"/>
            </a:pPr>
            <a:r>
              <a:rPr lang="et">
                <a:solidFill>
                  <a:srgbClr val="000000"/>
                </a:solidFill>
                <a:highlight>
                  <a:srgbClr val="9FC5E8"/>
                </a:highlight>
              </a:rPr>
              <a:t>Küsimus: </a:t>
            </a:r>
            <a:endParaRPr>
              <a:solidFill>
                <a:srgbClr val="000000"/>
              </a:solidFill>
              <a:highlight>
                <a:srgbClr val="9FC5E8"/>
              </a:highlight>
            </a:endParaRPr>
          </a:p>
          <a:p>
            <a:pPr marL="457200" lvl="0" indent="0" algn="l" rtl="0">
              <a:spcBef>
                <a:spcPts val="1600"/>
              </a:spcBef>
              <a:spcAft>
                <a:spcPts val="0"/>
              </a:spcAft>
              <a:buNone/>
            </a:pPr>
            <a:r>
              <a:rPr lang="et" sz="1600">
                <a:solidFill>
                  <a:srgbClr val="000000"/>
                </a:solidFill>
                <a:highlight>
                  <a:srgbClr val="9FC5E8"/>
                </a:highlight>
              </a:rPr>
              <a:t>Mis loomi kasutatakse selle rannaniidu hooldamiseks?</a:t>
            </a:r>
            <a:endParaRPr sz="1600">
              <a:solidFill>
                <a:srgbClr val="000000"/>
              </a:solidFill>
              <a:highlight>
                <a:srgbClr val="9FC5E8"/>
              </a:highlight>
            </a:endParaRPr>
          </a:p>
          <a:p>
            <a:pPr marL="457200" lvl="0" indent="0" algn="l" rtl="0">
              <a:spcBef>
                <a:spcPts val="1600"/>
              </a:spcBef>
              <a:spcAft>
                <a:spcPts val="0"/>
              </a:spcAft>
              <a:buNone/>
            </a:pPr>
            <a:r>
              <a:rPr lang="et" sz="1600">
                <a:solidFill>
                  <a:srgbClr val="000000"/>
                </a:solidFill>
                <a:highlight>
                  <a:srgbClr val="9FC5E8"/>
                </a:highlight>
              </a:rPr>
              <a:t>a. Lambaid  b. Veiseid (õige) c. Hobuseid</a:t>
            </a:r>
            <a:endParaRPr sz="1600">
              <a:solidFill>
                <a:srgbClr val="000000"/>
              </a:solidFill>
              <a:highlight>
                <a:srgbClr val="9FC5E8"/>
              </a:highlight>
            </a:endParaRPr>
          </a:p>
          <a:p>
            <a:pPr marL="457200" lvl="0" indent="0" algn="r" rtl="0">
              <a:spcBef>
                <a:spcPts val="1600"/>
              </a:spcBef>
              <a:spcAft>
                <a:spcPts val="0"/>
              </a:spcAft>
              <a:buNone/>
            </a:pPr>
            <a:endParaRPr sz="1400">
              <a:solidFill>
                <a:srgbClr val="000000"/>
              </a:solidFill>
              <a:highlight>
                <a:srgbClr val="9FC5E8"/>
              </a:highlight>
            </a:endParaRPr>
          </a:p>
          <a:p>
            <a:pPr marL="457200" lvl="0" indent="0" algn="r" rtl="0">
              <a:spcBef>
                <a:spcPts val="1600"/>
              </a:spcBef>
              <a:spcAft>
                <a:spcPts val="0"/>
              </a:spcAft>
              <a:buNone/>
            </a:pPr>
            <a:r>
              <a:rPr lang="et" sz="1400">
                <a:solidFill>
                  <a:srgbClr val="000000"/>
                </a:solidFill>
                <a:highlight>
                  <a:srgbClr val="9FC5E8"/>
                </a:highlight>
              </a:rPr>
              <a:t>Pilt: https://www.google.com/url?sa=i&amp;url=https%3A%2F%2Fwww.wikiwand.com</a:t>
            </a:r>
            <a:endParaRPr sz="1400">
              <a:solidFill>
                <a:srgbClr val="000000"/>
              </a:solidFill>
              <a:highlight>
                <a:srgbClr val="9FC5E8"/>
              </a:highlight>
            </a:endParaRPr>
          </a:p>
          <a:p>
            <a:pPr marL="457200" lvl="0" indent="0" algn="l" rtl="0">
              <a:spcBef>
                <a:spcPts val="1600"/>
              </a:spcBef>
              <a:spcAft>
                <a:spcPts val="0"/>
              </a:spcAft>
              <a:buNone/>
            </a:pPr>
            <a:endParaRPr sz="1600">
              <a:solidFill>
                <a:srgbClr val="000000"/>
              </a:solidFill>
              <a:highlight>
                <a:srgbClr val="9FC5E8"/>
              </a:highlight>
            </a:endParaRPr>
          </a:p>
          <a:p>
            <a:pPr marL="0" lvl="0" indent="0" algn="l" rtl="0">
              <a:spcBef>
                <a:spcPts val="1600"/>
              </a:spcBef>
              <a:spcAft>
                <a:spcPts val="1600"/>
              </a:spcAft>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rPr>
              <a:t>Teenuse kirjeldus</a:t>
            </a:r>
            <a:endParaRPr>
              <a:solidFill>
                <a:srgbClr val="FF0000"/>
              </a:solidFill>
            </a:endParaRPr>
          </a:p>
        </p:txBody>
      </p:sp>
      <p:sp>
        <p:nvSpPr>
          <p:cNvPr id="103" name="Google Shape;103;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dirty="0">
                <a:solidFill>
                  <a:srgbClr val="000000"/>
                </a:solidFill>
              </a:rPr>
              <a:t>QR - koodidel põhinev loodushariduslik matkarada, mis on suunatud kõikidele loodushuvilistele. </a:t>
            </a:r>
            <a:endParaRPr dirty="0">
              <a:solidFill>
                <a:srgbClr val="000000"/>
              </a:solidFill>
            </a:endParaRPr>
          </a:p>
          <a:p>
            <a:pPr marL="0" lvl="0" indent="0" algn="l" rtl="0">
              <a:spcBef>
                <a:spcPts val="1600"/>
              </a:spcBef>
              <a:spcAft>
                <a:spcPts val="0"/>
              </a:spcAft>
              <a:buNone/>
            </a:pPr>
            <a:r>
              <a:rPr lang="et" dirty="0">
                <a:solidFill>
                  <a:srgbClr val="000000"/>
                </a:solidFill>
              </a:rPr>
              <a:t>Toote tuluallikaks on matkapakett gruppidele (vähemalt 10-liikmeline), kus on toitlustus ja erinevad koostöövormid Haeska külas olevate väikeettevõtetega (matkalistele paikkonna tutvustused, koolitused, loengud jne).</a:t>
            </a:r>
            <a:endParaRPr dirty="0">
              <a:solidFill>
                <a:srgbClr val="000000"/>
              </a:solidFill>
            </a:endParaRPr>
          </a:p>
          <a:p>
            <a:pPr marL="0" lvl="0" indent="0" algn="l" rtl="0">
              <a:spcBef>
                <a:spcPts val="1600"/>
              </a:spcBef>
              <a:spcAft>
                <a:spcPts val="1600"/>
              </a:spcAft>
              <a:buNone/>
            </a:pPr>
            <a:r>
              <a:rPr lang="et" dirty="0">
                <a:solidFill>
                  <a:srgbClr val="000000"/>
                </a:solidFill>
              </a:rPr>
              <a:t>Toitlustust saaks korraldada Haeskas seltsimajas, kus on köök ja vaba ruum.</a:t>
            </a:r>
            <a:endParaRPr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311700" y="290350"/>
            <a:ext cx="8520600" cy="70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3800">
                <a:solidFill>
                  <a:srgbClr val="FF0000"/>
                </a:solidFill>
                <a:highlight>
                  <a:srgbClr val="CFE2F3"/>
                </a:highlight>
              </a:rPr>
              <a:t>Punkt 6</a:t>
            </a:r>
            <a:endParaRPr sz="3800">
              <a:solidFill>
                <a:srgbClr val="FF0000"/>
              </a:solidFill>
              <a:highlight>
                <a:srgbClr val="CFE2F3"/>
              </a:highlight>
            </a:endParaRPr>
          </a:p>
        </p:txBody>
      </p:sp>
      <p:sp>
        <p:nvSpPr>
          <p:cNvPr id="218" name="Google Shape;218;p37"/>
          <p:cNvSpPr txBox="1">
            <a:spLocks noGrp="1"/>
          </p:cNvSpPr>
          <p:nvPr>
            <p:ph type="body" idx="1"/>
          </p:nvPr>
        </p:nvSpPr>
        <p:spPr>
          <a:xfrm>
            <a:off x="311700" y="926375"/>
            <a:ext cx="8520600" cy="41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1600">
                <a:solidFill>
                  <a:srgbClr val="000000"/>
                </a:solidFill>
                <a:highlight>
                  <a:srgbClr val="CFE2F3"/>
                </a:highlight>
              </a:rPr>
              <a:t>Olete jõudnud matkaraja lõppu ning laiendanud oma silmaringi Haeska kohta ning läbinud palju kilomeetreid. Viimaseks punktiks on Haeska linnutorn, mis on parima vaadeldavusega Euroopas - ümbruse rannaniidud ja madalaveeline laht on üheks rändlindude meelispaigaks. Linnutorn ja puhkekoht asuvad eramaal, seetõttu on liikumine ning viibimine objektil lubatud päikesetõusust päikeseloojanguni.</a:t>
            </a:r>
            <a:endParaRPr sz="1600">
              <a:solidFill>
                <a:srgbClr val="000000"/>
              </a:solidFill>
              <a:highlight>
                <a:srgbClr val="CFE2F3"/>
              </a:highlight>
            </a:endParaRPr>
          </a:p>
          <a:p>
            <a:pPr marL="0" lvl="0" indent="0" algn="l" rtl="0">
              <a:spcBef>
                <a:spcPts val="1600"/>
              </a:spcBef>
              <a:spcAft>
                <a:spcPts val="0"/>
              </a:spcAft>
              <a:buNone/>
            </a:pPr>
            <a:r>
              <a:rPr lang="et" sz="1600">
                <a:solidFill>
                  <a:srgbClr val="000000"/>
                </a:solidFill>
                <a:highlight>
                  <a:srgbClr val="CFE2F3"/>
                </a:highlight>
              </a:rPr>
              <a:t>(Kui oled ette tellinud ka toitlustuse, siis mine pärast küsimusele vastamist seltsimajja.)</a:t>
            </a:r>
            <a:endParaRPr sz="1600">
              <a:solidFill>
                <a:srgbClr val="000000"/>
              </a:solidFill>
              <a:highlight>
                <a:srgbClr val="CFE2F3"/>
              </a:highlight>
            </a:endParaRPr>
          </a:p>
          <a:p>
            <a:pPr marL="457200" lvl="0" indent="-330200" algn="l" rtl="0">
              <a:spcBef>
                <a:spcPts val="1600"/>
              </a:spcBef>
              <a:spcAft>
                <a:spcPts val="0"/>
              </a:spcAft>
              <a:buClr>
                <a:srgbClr val="000000"/>
              </a:buClr>
              <a:buSzPts val="1600"/>
              <a:buChar char="●"/>
            </a:pPr>
            <a:r>
              <a:rPr lang="et" sz="1600">
                <a:solidFill>
                  <a:srgbClr val="000000"/>
                </a:solidFill>
                <a:highlight>
                  <a:srgbClr val="CFE2F3"/>
                </a:highlight>
              </a:rPr>
              <a:t>Küsimus: </a:t>
            </a:r>
            <a:endParaRPr sz="1600">
              <a:solidFill>
                <a:srgbClr val="000000"/>
              </a:solidFill>
              <a:highlight>
                <a:srgbClr val="CFE2F3"/>
              </a:highlight>
            </a:endParaRPr>
          </a:p>
          <a:p>
            <a:pPr marL="457200" lvl="0" indent="0" algn="l" rtl="0">
              <a:spcBef>
                <a:spcPts val="1600"/>
              </a:spcBef>
              <a:spcAft>
                <a:spcPts val="0"/>
              </a:spcAft>
              <a:buNone/>
            </a:pPr>
            <a:r>
              <a:rPr lang="et" sz="1600">
                <a:solidFill>
                  <a:srgbClr val="000000"/>
                </a:solidFill>
                <a:highlight>
                  <a:srgbClr val="CFE2F3"/>
                </a:highlight>
              </a:rPr>
              <a:t>Soomlastest linnuvaatlejad tegid selles linnutornis Euroopa rekordi ühepäevases linnuvaatluses. Mitut erinevat linnuliiki nähti?</a:t>
            </a:r>
            <a:endParaRPr sz="1600">
              <a:solidFill>
                <a:srgbClr val="000000"/>
              </a:solidFill>
              <a:highlight>
                <a:srgbClr val="CFE2F3"/>
              </a:highlight>
            </a:endParaRPr>
          </a:p>
          <a:p>
            <a:pPr marL="0" lvl="0" indent="0" algn="l" rtl="0">
              <a:spcBef>
                <a:spcPts val="1600"/>
              </a:spcBef>
              <a:spcAft>
                <a:spcPts val="0"/>
              </a:spcAft>
              <a:buNone/>
            </a:pPr>
            <a:r>
              <a:rPr lang="et" sz="1600"/>
              <a:t>        </a:t>
            </a:r>
            <a:r>
              <a:rPr lang="et" sz="1600">
                <a:solidFill>
                  <a:srgbClr val="000000"/>
                </a:solidFill>
                <a:highlight>
                  <a:srgbClr val="CFE2F3"/>
                </a:highlight>
              </a:rPr>
              <a:t> a. 59 b. 97 c. 128 (õige) </a:t>
            </a:r>
            <a:endParaRPr sz="1600">
              <a:solidFill>
                <a:srgbClr val="000000"/>
              </a:solidFill>
              <a:highlight>
                <a:srgbClr val="CFE2F3"/>
              </a:highlight>
            </a:endParaRPr>
          </a:p>
          <a:p>
            <a:pPr marL="0" lvl="0" indent="0" algn="r" rtl="0">
              <a:spcBef>
                <a:spcPts val="1600"/>
              </a:spcBef>
              <a:spcAft>
                <a:spcPts val="0"/>
              </a:spcAft>
              <a:buNone/>
            </a:pPr>
            <a:r>
              <a:rPr lang="et" sz="1400">
                <a:solidFill>
                  <a:srgbClr val="000000"/>
                </a:solidFill>
                <a:highlight>
                  <a:srgbClr val="CFE2F3"/>
                </a:highlight>
              </a:rPr>
              <a:t>Pilt: https://sites.google.com/site/haeskaweb/haeska-kuela-1/asukoht</a:t>
            </a:r>
            <a:endParaRPr sz="1400">
              <a:solidFill>
                <a:srgbClr val="000000"/>
              </a:solidFill>
              <a:highlight>
                <a:srgbClr val="CFE2F3"/>
              </a:highlight>
            </a:endParaRPr>
          </a:p>
          <a:p>
            <a:pPr marL="0" lvl="0" indent="0" algn="l" rtl="0">
              <a:spcBef>
                <a:spcPts val="1600"/>
              </a:spcBef>
              <a:spcAft>
                <a:spcPts val="1600"/>
              </a:spcAft>
              <a:buNone/>
            </a:pPr>
            <a:endParaRPr sz="1600">
              <a:solidFill>
                <a:srgbClr val="000000"/>
              </a:solidFill>
              <a:highlight>
                <a:srgbClr val="CFE2F3"/>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 </a:t>
            </a:r>
            <a:endParaRPr/>
          </a:p>
        </p:txBody>
      </p:sp>
      <p:sp>
        <p:nvSpPr>
          <p:cNvPr id="224" name="Google Shape;224;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4400" b="1">
              <a:solidFill>
                <a:srgbClr val="000000"/>
              </a:solidFill>
            </a:endParaRPr>
          </a:p>
          <a:p>
            <a:pPr marL="0" lvl="0" indent="0" algn="ctr" rtl="0">
              <a:spcBef>
                <a:spcPts val="1600"/>
              </a:spcBef>
              <a:spcAft>
                <a:spcPts val="1600"/>
              </a:spcAft>
              <a:buNone/>
            </a:pPr>
            <a:r>
              <a:rPr lang="et" sz="4400" b="1">
                <a:solidFill>
                  <a:srgbClr val="000000"/>
                </a:solidFill>
              </a:rPr>
              <a:t>Täname kuulamast!</a:t>
            </a:r>
            <a:endParaRPr sz="4400" b="1">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rPr>
              <a:t>Kellele müüme + potentsiaalsed kliendid</a:t>
            </a:r>
            <a:endParaRPr>
              <a:solidFill>
                <a:srgbClr val="FF0000"/>
              </a:solidFill>
            </a:endParaRPr>
          </a:p>
        </p:txBody>
      </p:sp>
      <p:sp>
        <p:nvSpPr>
          <p:cNvPr id="109" name="Google Shape;109;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dirty="0">
                <a:solidFill>
                  <a:srgbClr val="000000"/>
                </a:solidFill>
              </a:rPr>
              <a:t>Müüme </a:t>
            </a:r>
            <a:r>
              <a:rPr lang="et" b="1" dirty="0">
                <a:solidFill>
                  <a:srgbClr val="000000"/>
                </a:solidFill>
              </a:rPr>
              <a:t>gruppidele.</a:t>
            </a:r>
            <a:endParaRPr b="1" dirty="0">
              <a:solidFill>
                <a:srgbClr val="000000"/>
              </a:solidFill>
            </a:endParaRPr>
          </a:p>
          <a:p>
            <a:pPr marL="0" lvl="0" indent="0" algn="l" rtl="0">
              <a:spcBef>
                <a:spcPts val="1600"/>
              </a:spcBef>
              <a:spcAft>
                <a:spcPts val="0"/>
              </a:spcAft>
              <a:buNone/>
            </a:pPr>
            <a:r>
              <a:rPr lang="et" dirty="0">
                <a:solidFill>
                  <a:srgbClr val="000000"/>
                </a:solidFill>
              </a:rPr>
              <a:t>Potentsiaalsed kliendid: </a:t>
            </a:r>
            <a:endParaRPr dirty="0">
              <a:solidFill>
                <a:srgbClr val="000000"/>
              </a:solidFill>
            </a:endParaRPr>
          </a:p>
          <a:p>
            <a:pPr marL="0" lvl="0" indent="0" algn="l" rtl="0">
              <a:spcBef>
                <a:spcPts val="1600"/>
              </a:spcBef>
              <a:spcAft>
                <a:spcPts val="0"/>
              </a:spcAft>
              <a:buNone/>
            </a:pPr>
            <a:r>
              <a:rPr lang="et" dirty="0">
                <a:solidFill>
                  <a:srgbClr val="000000"/>
                </a:solidFill>
              </a:rPr>
              <a:t>1) õpilased: 1.-12. klassid, koolidest üle Eesti  (rajal on kaks varianti, nooremad saavad valida lühema, vanemad pikema raja).</a:t>
            </a:r>
            <a:endParaRPr dirty="0">
              <a:solidFill>
                <a:srgbClr val="000000"/>
              </a:solidFill>
            </a:endParaRPr>
          </a:p>
          <a:p>
            <a:pPr marL="0" lvl="0" indent="0" algn="l" rtl="0">
              <a:spcBef>
                <a:spcPts val="1600"/>
              </a:spcBef>
              <a:spcAft>
                <a:spcPts val="0"/>
              </a:spcAft>
              <a:buNone/>
            </a:pPr>
            <a:r>
              <a:rPr lang="et" dirty="0">
                <a:solidFill>
                  <a:srgbClr val="000000"/>
                </a:solidFill>
              </a:rPr>
              <a:t>2) loodushuvilised- ornitoloogia huvilised, inimesed, kes armastavad loodust.</a:t>
            </a:r>
            <a:endParaRPr dirty="0">
              <a:solidFill>
                <a:srgbClr val="000000"/>
              </a:solidFill>
            </a:endParaRPr>
          </a:p>
          <a:p>
            <a:pPr marL="0" lvl="0" indent="0" algn="l" rtl="0">
              <a:spcBef>
                <a:spcPts val="1600"/>
              </a:spcBef>
              <a:spcAft>
                <a:spcPts val="0"/>
              </a:spcAft>
              <a:buNone/>
            </a:pPr>
            <a:r>
              <a:rPr lang="et" dirty="0">
                <a:solidFill>
                  <a:srgbClr val="000000"/>
                </a:solidFill>
              </a:rPr>
              <a:t>3) välismaalased (linnuvaatlejad Soomest, Rootsist, Lätist jne).</a:t>
            </a:r>
            <a:endParaRPr dirty="0">
              <a:solidFill>
                <a:srgbClr val="000000"/>
              </a:solidFill>
            </a:endParaRPr>
          </a:p>
          <a:p>
            <a:pPr marL="0" lvl="0" indent="0" algn="l" rtl="0">
              <a:spcBef>
                <a:spcPts val="1600"/>
              </a:spcBef>
              <a:spcAft>
                <a:spcPts val="1600"/>
              </a:spcAft>
              <a:buNone/>
            </a:pPr>
            <a:r>
              <a:rPr lang="et" b="1" dirty="0">
                <a:solidFill>
                  <a:schemeClr val="accent1"/>
                </a:solidFill>
              </a:rPr>
              <a:t> </a:t>
            </a:r>
            <a:endParaRPr b="1" dirty="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215800"/>
            <a:ext cx="8520600" cy="53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Persoona (1)</a:t>
            </a:r>
            <a:endParaRPr/>
          </a:p>
        </p:txBody>
      </p:sp>
      <p:sp>
        <p:nvSpPr>
          <p:cNvPr id="115" name="Google Shape;115;p21"/>
          <p:cNvSpPr txBox="1">
            <a:spLocks noGrp="1"/>
          </p:cNvSpPr>
          <p:nvPr>
            <p:ph type="body" idx="1"/>
          </p:nvPr>
        </p:nvSpPr>
        <p:spPr>
          <a:xfrm>
            <a:off x="311700" y="923200"/>
            <a:ext cx="8520600" cy="3870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t" sz="1600" dirty="0"/>
              <a:t>Nimi: Jutta Hänelainen</a:t>
            </a:r>
            <a:endParaRPr sz="1600" dirty="0"/>
          </a:p>
          <a:p>
            <a:pPr marL="0" lvl="0" indent="0" algn="l" rtl="0">
              <a:lnSpc>
                <a:spcPct val="100000"/>
              </a:lnSpc>
              <a:spcBef>
                <a:spcPts val="1600"/>
              </a:spcBef>
              <a:spcAft>
                <a:spcPts val="0"/>
              </a:spcAft>
              <a:buNone/>
            </a:pPr>
            <a:r>
              <a:rPr lang="et" sz="1600" dirty="0"/>
              <a:t>Töökoht: raamatupidaja</a:t>
            </a:r>
            <a:endParaRPr sz="1600" dirty="0"/>
          </a:p>
          <a:p>
            <a:pPr marL="0" lvl="0" indent="0" algn="l" rtl="0">
              <a:lnSpc>
                <a:spcPct val="100000"/>
              </a:lnSpc>
              <a:spcBef>
                <a:spcPts val="1600"/>
              </a:spcBef>
              <a:spcAft>
                <a:spcPts val="0"/>
              </a:spcAft>
              <a:buNone/>
            </a:pPr>
            <a:r>
              <a:rPr lang="et" sz="1600" dirty="0"/>
              <a:t>Elukoht: Soome </a:t>
            </a:r>
            <a:endParaRPr sz="1600" dirty="0"/>
          </a:p>
          <a:p>
            <a:pPr marL="0" lvl="0" indent="0" algn="l" rtl="0">
              <a:lnSpc>
                <a:spcPct val="100000"/>
              </a:lnSpc>
              <a:spcBef>
                <a:spcPts val="1600"/>
              </a:spcBef>
              <a:spcAft>
                <a:spcPts val="0"/>
              </a:spcAft>
              <a:buNone/>
            </a:pPr>
            <a:r>
              <a:rPr lang="et" sz="1600" dirty="0"/>
              <a:t>Vanus: 54</a:t>
            </a:r>
            <a:endParaRPr sz="1600" dirty="0"/>
          </a:p>
          <a:p>
            <a:pPr marL="0" lvl="0" indent="0" algn="l" rtl="0">
              <a:lnSpc>
                <a:spcPct val="100000"/>
              </a:lnSpc>
              <a:spcBef>
                <a:spcPts val="1600"/>
              </a:spcBef>
              <a:spcAft>
                <a:spcPts val="0"/>
              </a:spcAft>
              <a:buNone/>
            </a:pPr>
            <a:r>
              <a:rPr lang="et" sz="1600" dirty="0"/>
              <a:t>Hobid: linnuvaatlus</a:t>
            </a:r>
            <a:endParaRPr sz="1600" dirty="0"/>
          </a:p>
          <a:p>
            <a:pPr marL="0" lvl="0" indent="0" algn="l" rtl="0">
              <a:lnSpc>
                <a:spcPct val="100000"/>
              </a:lnSpc>
              <a:spcBef>
                <a:spcPts val="1600"/>
              </a:spcBef>
              <a:spcAft>
                <a:spcPts val="0"/>
              </a:spcAft>
              <a:buNone/>
            </a:pPr>
            <a:r>
              <a:rPr lang="et" sz="1600" dirty="0"/>
              <a:t>Probleem: väsimus kontoritööst                      </a:t>
            </a:r>
            <a:r>
              <a:rPr lang="et" sz="1000" dirty="0"/>
              <a:t>(Google stock image)</a:t>
            </a:r>
            <a:endParaRPr sz="1000" dirty="0"/>
          </a:p>
          <a:p>
            <a:pPr marL="0" lvl="0" indent="0" algn="l" rtl="0">
              <a:lnSpc>
                <a:spcPct val="100000"/>
              </a:lnSpc>
              <a:spcBef>
                <a:spcPts val="1600"/>
              </a:spcBef>
              <a:spcAft>
                <a:spcPts val="0"/>
              </a:spcAft>
              <a:buNone/>
            </a:pPr>
            <a:r>
              <a:rPr lang="et" sz="1600" dirty="0"/>
              <a:t>Soov: vaadelda linde, viibida looduses.</a:t>
            </a:r>
            <a:endParaRPr sz="1600" dirty="0"/>
          </a:p>
          <a:p>
            <a:pPr marL="0" lvl="0" indent="0" algn="l" rtl="0">
              <a:lnSpc>
                <a:spcPct val="100000"/>
              </a:lnSpc>
              <a:spcBef>
                <a:spcPts val="1600"/>
              </a:spcBef>
              <a:spcAft>
                <a:spcPts val="0"/>
              </a:spcAft>
              <a:buNone/>
            </a:pPr>
            <a:r>
              <a:rPr lang="et" sz="1600" dirty="0"/>
              <a:t>Peavalu:Soomes on juba palju linde vaatlemas käinud, kuid tahab kuskile mujale minna.</a:t>
            </a:r>
            <a:endParaRPr sz="1600" dirty="0"/>
          </a:p>
          <a:p>
            <a:pPr marL="0" lvl="0" indent="0" algn="l" rtl="0">
              <a:lnSpc>
                <a:spcPct val="100000"/>
              </a:lnSpc>
              <a:spcBef>
                <a:spcPts val="1600"/>
              </a:spcBef>
              <a:spcAft>
                <a:spcPts val="1600"/>
              </a:spcAft>
              <a:buNone/>
            </a:pPr>
            <a:r>
              <a:rPr lang="et" sz="1600" dirty="0"/>
              <a:t>Vau efekt: soov näha uusi linnuliike looduses.</a:t>
            </a:r>
            <a:endParaRPr sz="1600" dirty="0"/>
          </a:p>
        </p:txBody>
      </p:sp>
      <p:pic>
        <p:nvPicPr>
          <p:cNvPr id="116" name="Google Shape;116;p21"/>
          <p:cNvPicPr preferRelativeResize="0"/>
          <p:nvPr/>
        </p:nvPicPr>
        <p:blipFill>
          <a:blip r:embed="rId3">
            <a:alphaModFix/>
          </a:blip>
          <a:stretch>
            <a:fillRect/>
          </a:stretch>
        </p:blipFill>
        <p:spPr>
          <a:xfrm>
            <a:off x="4234350" y="0"/>
            <a:ext cx="4909650" cy="32731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2160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t>Persoona (2)</a:t>
            </a:r>
            <a:endParaRPr/>
          </a:p>
        </p:txBody>
      </p:sp>
      <p:sp>
        <p:nvSpPr>
          <p:cNvPr id="122" name="Google Shape;122;p22"/>
          <p:cNvSpPr txBox="1">
            <a:spLocks noGrp="1"/>
          </p:cNvSpPr>
          <p:nvPr>
            <p:ph type="body" idx="1"/>
          </p:nvPr>
        </p:nvSpPr>
        <p:spPr>
          <a:xfrm>
            <a:off x="311700" y="923450"/>
            <a:ext cx="8520600" cy="382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t" sz="1600" dirty="0"/>
              <a:t>Nimi: Osvald-Angel Pulkson</a:t>
            </a:r>
            <a:endParaRPr sz="1600" dirty="0"/>
          </a:p>
          <a:p>
            <a:pPr marL="0" lvl="0" indent="0" algn="l" rtl="0">
              <a:lnSpc>
                <a:spcPct val="100000"/>
              </a:lnSpc>
              <a:spcBef>
                <a:spcPts val="1600"/>
              </a:spcBef>
              <a:spcAft>
                <a:spcPts val="0"/>
              </a:spcAft>
              <a:buNone/>
            </a:pPr>
            <a:r>
              <a:rPr lang="et" sz="1600" dirty="0"/>
              <a:t>Töökoht: õpetaja</a:t>
            </a:r>
            <a:endParaRPr sz="1600" dirty="0"/>
          </a:p>
          <a:p>
            <a:pPr marL="0" lvl="0" indent="0" algn="l" rtl="0">
              <a:lnSpc>
                <a:spcPct val="100000"/>
              </a:lnSpc>
              <a:spcBef>
                <a:spcPts val="1600"/>
              </a:spcBef>
              <a:spcAft>
                <a:spcPts val="0"/>
              </a:spcAft>
              <a:buNone/>
            </a:pPr>
            <a:r>
              <a:rPr lang="et" sz="1600" dirty="0"/>
              <a:t>Elukoht: Läänemaa</a:t>
            </a:r>
            <a:endParaRPr sz="1600" dirty="0"/>
          </a:p>
          <a:p>
            <a:pPr marL="0" lvl="0" indent="0" algn="l" rtl="0">
              <a:lnSpc>
                <a:spcPct val="100000"/>
              </a:lnSpc>
              <a:spcBef>
                <a:spcPts val="1600"/>
              </a:spcBef>
              <a:spcAft>
                <a:spcPts val="0"/>
              </a:spcAft>
              <a:buNone/>
            </a:pPr>
            <a:r>
              <a:rPr lang="et" sz="1600" dirty="0"/>
              <a:t>Vanus: 45</a:t>
            </a:r>
            <a:endParaRPr sz="1600" dirty="0"/>
          </a:p>
          <a:p>
            <a:pPr marL="0" lvl="0" indent="0" algn="l" rtl="0">
              <a:lnSpc>
                <a:spcPct val="100000"/>
              </a:lnSpc>
              <a:spcBef>
                <a:spcPts val="1600"/>
              </a:spcBef>
              <a:spcAft>
                <a:spcPts val="0"/>
              </a:spcAft>
              <a:buNone/>
            </a:pPr>
            <a:r>
              <a:rPr lang="et" sz="1600" dirty="0"/>
              <a:t>Hobid: matkamine                                               </a:t>
            </a:r>
            <a:r>
              <a:rPr lang="et" sz="1500" dirty="0"/>
              <a:t> </a:t>
            </a:r>
            <a:r>
              <a:rPr lang="et" sz="900" dirty="0"/>
              <a:t>(Google stock image)</a:t>
            </a:r>
            <a:endParaRPr sz="900" dirty="0"/>
          </a:p>
          <a:p>
            <a:pPr marL="0" lvl="0" indent="0" algn="l" rtl="0">
              <a:lnSpc>
                <a:spcPct val="100000"/>
              </a:lnSpc>
              <a:spcBef>
                <a:spcPts val="1600"/>
              </a:spcBef>
              <a:spcAft>
                <a:spcPts val="0"/>
              </a:spcAft>
              <a:buNone/>
            </a:pPr>
            <a:r>
              <a:rPr lang="et" sz="1600" dirty="0"/>
              <a:t>Probleem: ekskursiooni hinnad on kallid, aga lapsed ei taha koolis istuda.</a:t>
            </a:r>
            <a:endParaRPr sz="1600" dirty="0"/>
          </a:p>
          <a:p>
            <a:pPr marL="0" lvl="0" indent="0" algn="l" rtl="0">
              <a:lnSpc>
                <a:spcPct val="100000"/>
              </a:lnSpc>
              <a:spcBef>
                <a:spcPts val="1600"/>
              </a:spcBef>
              <a:spcAft>
                <a:spcPts val="0"/>
              </a:spcAft>
              <a:buNone/>
            </a:pPr>
            <a:r>
              <a:rPr lang="et" sz="1600" dirty="0"/>
              <a:t>Soov: soovib, et lapsed oleks vähem nutitelefonides ja rohkem looduses.</a:t>
            </a:r>
            <a:endParaRPr sz="1600" dirty="0"/>
          </a:p>
          <a:p>
            <a:pPr marL="0" lvl="0" indent="0" algn="l" rtl="0">
              <a:lnSpc>
                <a:spcPct val="100000"/>
              </a:lnSpc>
              <a:spcBef>
                <a:spcPts val="1600"/>
              </a:spcBef>
              <a:spcAft>
                <a:spcPts val="1600"/>
              </a:spcAft>
              <a:buNone/>
            </a:pPr>
            <a:r>
              <a:rPr lang="et" sz="1600" dirty="0"/>
              <a:t>Vauefekt: rõõmsad lapsed</a:t>
            </a:r>
            <a:endParaRPr sz="1600" dirty="0"/>
          </a:p>
        </p:txBody>
      </p:sp>
      <p:pic>
        <p:nvPicPr>
          <p:cNvPr id="123" name="Google Shape;123;p22"/>
          <p:cNvPicPr preferRelativeResize="0"/>
          <p:nvPr/>
        </p:nvPicPr>
        <p:blipFill>
          <a:blip r:embed="rId3">
            <a:alphaModFix/>
          </a:blip>
          <a:stretch>
            <a:fillRect/>
          </a:stretch>
        </p:blipFill>
        <p:spPr>
          <a:xfrm>
            <a:off x="4610375" y="0"/>
            <a:ext cx="4348974" cy="2763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rPr>
              <a:t>Müügikanal + reklaamtekst</a:t>
            </a:r>
            <a:endParaRPr>
              <a:solidFill>
                <a:srgbClr val="FF0000"/>
              </a:solidFill>
            </a:endParaRPr>
          </a:p>
        </p:txBody>
      </p:sp>
      <p:sp>
        <p:nvSpPr>
          <p:cNvPr id="129" name="Google Shape;129;p23"/>
          <p:cNvSpPr txBox="1">
            <a:spLocks noGrp="1"/>
          </p:cNvSpPr>
          <p:nvPr>
            <p:ph type="body" idx="1"/>
          </p:nvPr>
        </p:nvSpPr>
        <p:spPr>
          <a:xfrm>
            <a:off x="311700" y="1277050"/>
            <a:ext cx="8520600" cy="3734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t" dirty="0">
                <a:solidFill>
                  <a:srgbClr val="000000"/>
                </a:solidFill>
              </a:rPr>
              <a:t>Peamiseks müügikanaliks oleks sotsiaalmeedia platvormid (Facebook ja Instagram).</a:t>
            </a:r>
            <a:endParaRPr dirty="0">
              <a:solidFill>
                <a:srgbClr val="000000"/>
              </a:solidFill>
            </a:endParaRPr>
          </a:p>
          <a:p>
            <a:pPr marL="457200" lvl="0" indent="-342900" algn="l" rtl="0">
              <a:spcBef>
                <a:spcPts val="0"/>
              </a:spcBef>
              <a:spcAft>
                <a:spcPts val="0"/>
              </a:spcAft>
              <a:buClr>
                <a:srgbClr val="000000"/>
              </a:buClr>
              <a:buSzPts val="1800"/>
              <a:buChar char="●"/>
            </a:pPr>
            <a:r>
              <a:rPr lang="et" dirty="0">
                <a:solidFill>
                  <a:srgbClr val="000000"/>
                </a:solidFill>
              </a:rPr>
              <a:t>Reklaami saaks teha Visit Estonia ja Visit Haapsalu lehekülgedel.</a:t>
            </a:r>
            <a:endParaRPr dirty="0">
              <a:solidFill>
                <a:srgbClr val="000000"/>
              </a:solidFill>
            </a:endParaRPr>
          </a:p>
          <a:p>
            <a:pPr marL="457200" lvl="0" indent="-342900" algn="l" rtl="0">
              <a:spcBef>
                <a:spcPts val="0"/>
              </a:spcBef>
              <a:spcAft>
                <a:spcPts val="0"/>
              </a:spcAft>
              <a:buClr>
                <a:srgbClr val="000000"/>
              </a:buClr>
              <a:buSzPts val="1800"/>
              <a:buChar char="●"/>
            </a:pPr>
            <a:r>
              <a:rPr lang="et" dirty="0">
                <a:solidFill>
                  <a:srgbClr val="000000"/>
                </a:solidFill>
              </a:rPr>
              <a:t>Reklaamtekst: </a:t>
            </a:r>
            <a:endParaRPr dirty="0">
              <a:solidFill>
                <a:srgbClr val="000000"/>
              </a:solidFill>
            </a:endParaRPr>
          </a:p>
          <a:p>
            <a:pPr marL="457200" lvl="0" indent="0" algn="l" rtl="0">
              <a:spcBef>
                <a:spcPts val="1600"/>
              </a:spcBef>
              <a:spcAft>
                <a:spcPts val="1600"/>
              </a:spcAft>
              <a:buNone/>
            </a:pPr>
            <a:r>
              <a:rPr lang="et" b="1" dirty="0">
                <a:solidFill>
                  <a:srgbClr val="38761D"/>
                </a:solidFill>
              </a:rPr>
              <a:t>Oled väsinud kodus istumisest? Tule parem värskesse õhku matkama! Haapsalu kandis, Haeska külas, asub nüüd uus matkarada, mis sobib igas vanuses loodussõbrale! Kui tuled suurema grupiga (alates 10 inimesest), saad põnevale QR-koodidega matkarajale lisaks võtta ka huvitavaid loenguid kohalikelt ning toitlustuse!</a:t>
            </a:r>
            <a:endParaRPr b="1" dirty="0">
              <a:solidFill>
                <a:srgbClr val="38761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rPr>
              <a:t>Teenuse hind</a:t>
            </a:r>
            <a:endParaRPr>
              <a:solidFill>
                <a:srgbClr val="FF0000"/>
              </a:solidFill>
            </a:endParaRPr>
          </a:p>
        </p:txBody>
      </p:sp>
      <p:sp>
        <p:nvSpPr>
          <p:cNvPr id="135" name="Google Shape;135;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t" sz="2400" dirty="0">
                <a:solidFill>
                  <a:srgbClr val="000000"/>
                </a:solidFill>
              </a:rPr>
              <a:t>Matkarada on tasuta. </a:t>
            </a:r>
            <a:endParaRPr sz="1600" dirty="0">
              <a:solidFill>
                <a:srgbClr val="000000"/>
              </a:solidFill>
            </a:endParaRPr>
          </a:p>
          <a:p>
            <a:pPr marL="457200" lvl="0" indent="0" algn="l" rtl="0">
              <a:spcBef>
                <a:spcPts val="1600"/>
              </a:spcBef>
              <a:spcAft>
                <a:spcPts val="0"/>
              </a:spcAft>
              <a:buNone/>
            </a:pPr>
            <a:r>
              <a:rPr lang="et" dirty="0">
                <a:solidFill>
                  <a:srgbClr val="000000"/>
                </a:solidFill>
              </a:rPr>
              <a:t>Matkarajale saab juurde võtta lisateenuseid (toitlustus, loengud, koolitused). -&gt; </a:t>
            </a:r>
            <a:r>
              <a:rPr lang="et" u="sng" dirty="0">
                <a:solidFill>
                  <a:srgbClr val="000000"/>
                </a:solidFill>
              </a:rPr>
              <a:t>GRUPP </a:t>
            </a:r>
            <a:endParaRPr u="sng" dirty="0">
              <a:solidFill>
                <a:srgbClr val="000000"/>
              </a:solidFill>
            </a:endParaRPr>
          </a:p>
          <a:p>
            <a:pPr marL="457200" lvl="0" indent="0" algn="l" rtl="0">
              <a:spcBef>
                <a:spcPts val="1600"/>
              </a:spcBef>
              <a:spcAft>
                <a:spcPts val="0"/>
              </a:spcAft>
              <a:buNone/>
            </a:pPr>
            <a:r>
              <a:rPr lang="et" u="sng" dirty="0">
                <a:solidFill>
                  <a:srgbClr val="000000"/>
                </a:solidFill>
              </a:rPr>
              <a:t>Alates 10-liikmelisest grupist saab tellida ka toitlustust ja lisa loenguid/koolitusi (hind ühe inimese pealt).</a:t>
            </a:r>
            <a:endParaRPr u="sng" dirty="0">
              <a:solidFill>
                <a:srgbClr val="000000"/>
              </a:solidFill>
            </a:endParaRPr>
          </a:p>
          <a:p>
            <a:pPr marL="457200" lvl="0" indent="-342900" algn="l" rtl="0">
              <a:spcBef>
                <a:spcPts val="1600"/>
              </a:spcBef>
              <a:spcAft>
                <a:spcPts val="0"/>
              </a:spcAft>
              <a:buClr>
                <a:srgbClr val="000000"/>
              </a:buClr>
              <a:buSzPts val="1800"/>
              <a:buChar char="●"/>
            </a:pPr>
            <a:r>
              <a:rPr lang="et" dirty="0">
                <a:solidFill>
                  <a:srgbClr val="000000"/>
                </a:solidFill>
              </a:rPr>
              <a:t>Loeng/koolitus- 5 eurot inimesele (koolitusi teevad kohalikud inimesed- nt Marjatari talu omanik).</a:t>
            </a:r>
            <a:endParaRPr dirty="0">
              <a:solidFill>
                <a:srgbClr val="000000"/>
              </a:solidFill>
            </a:endParaRPr>
          </a:p>
          <a:p>
            <a:pPr marL="457200" lvl="0" indent="-342900" algn="l" rtl="0">
              <a:spcBef>
                <a:spcPts val="0"/>
              </a:spcBef>
              <a:spcAft>
                <a:spcPts val="0"/>
              </a:spcAft>
              <a:buClr>
                <a:srgbClr val="000000"/>
              </a:buClr>
              <a:buSzPts val="1800"/>
              <a:buChar char="●"/>
            </a:pPr>
            <a:r>
              <a:rPr lang="et" dirty="0">
                <a:solidFill>
                  <a:srgbClr val="000000"/>
                </a:solidFill>
              </a:rPr>
              <a:t>Toitlustus- 5 eurot inimesele.</a:t>
            </a:r>
            <a:endParaRPr dirty="0">
              <a:solidFill>
                <a:srgbClr val="000000"/>
              </a:solidFill>
            </a:endParaRPr>
          </a:p>
          <a:p>
            <a:pPr marL="457200" lvl="0" indent="0" algn="l" rtl="0">
              <a:spcBef>
                <a:spcPts val="160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rPr>
              <a:t>Paikkonna tutvus</a:t>
            </a:r>
            <a:endParaRPr>
              <a:solidFill>
                <a:srgbClr val="FF0000"/>
              </a:solidFill>
            </a:endParaRPr>
          </a:p>
        </p:txBody>
      </p:sp>
      <p:sp>
        <p:nvSpPr>
          <p:cNvPr id="141" name="Google Shape;141;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t" dirty="0">
                <a:solidFill>
                  <a:srgbClr val="000000"/>
                </a:solidFill>
              </a:rPr>
              <a:t>20 km kaugusel Haapsalust, küla territooriumist umbes pool asub Matsalu rahvuspargis (nõudebuss, vaja </a:t>
            </a:r>
            <a:r>
              <a:rPr lang="et" b="1" dirty="0">
                <a:solidFill>
                  <a:srgbClr val="000000"/>
                </a:solidFill>
              </a:rPr>
              <a:t>autot</a:t>
            </a:r>
            <a:r>
              <a:rPr lang="et" dirty="0">
                <a:solidFill>
                  <a:srgbClr val="000000"/>
                </a:solidFill>
              </a:rPr>
              <a:t>).</a:t>
            </a:r>
            <a:endParaRPr dirty="0">
              <a:solidFill>
                <a:srgbClr val="000000"/>
              </a:solidFill>
            </a:endParaRPr>
          </a:p>
          <a:p>
            <a:pPr marL="457200" lvl="0" indent="-342900" algn="l" rtl="0">
              <a:spcBef>
                <a:spcPts val="0"/>
              </a:spcBef>
              <a:spcAft>
                <a:spcPts val="0"/>
              </a:spcAft>
              <a:buClr>
                <a:srgbClr val="000000"/>
              </a:buClr>
              <a:buSzPts val="1800"/>
              <a:buChar char="●"/>
            </a:pPr>
            <a:r>
              <a:rPr lang="et" dirty="0">
                <a:solidFill>
                  <a:srgbClr val="000000"/>
                </a:solidFill>
              </a:rPr>
              <a:t>Matsalu lahe kaldal asub </a:t>
            </a:r>
            <a:r>
              <a:rPr lang="et" u="sng" dirty="0">
                <a:solidFill>
                  <a:srgbClr val="000000"/>
                </a:solidFill>
              </a:rPr>
              <a:t>linnuvaatlustorn </a:t>
            </a:r>
            <a:r>
              <a:rPr lang="et" dirty="0">
                <a:solidFill>
                  <a:srgbClr val="000000"/>
                </a:solidFill>
              </a:rPr>
              <a:t>-&gt; tuntud linnuvaatlejate seas.</a:t>
            </a:r>
            <a:endParaRPr dirty="0">
              <a:solidFill>
                <a:srgbClr val="000000"/>
              </a:solidFill>
            </a:endParaRPr>
          </a:p>
          <a:p>
            <a:pPr marL="457200" lvl="0" indent="-342900" algn="l" rtl="0">
              <a:spcBef>
                <a:spcPts val="0"/>
              </a:spcBef>
              <a:spcAft>
                <a:spcPts val="0"/>
              </a:spcAft>
              <a:buClr>
                <a:srgbClr val="000000"/>
              </a:buClr>
              <a:buSzPts val="1800"/>
              <a:buChar char="●"/>
            </a:pPr>
            <a:r>
              <a:rPr lang="et" dirty="0">
                <a:solidFill>
                  <a:srgbClr val="000000"/>
                </a:solidFill>
              </a:rPr>
              <a:t>Elatakse pideval </a:t>
            </a:r>
            <a:r>
              <a:rPr lang="et" b="1" dirty="0">
                <a:solidFill>
                  <a:srgbClr val="000000"/>
                </a:solidFill>
              </a:rPr>
              <a:t>35</a:t>
            </a:r>
            <a:r>
              <a:rPr lang="et" dirty="0">
                <a:solidFill>
                  <a:srgbClr val="000000"/>
                </a:solidFill>
              </a:rPr>
              <a:t> talus, suvekodusid on </a:t>
            </a:r>
            <a:r>
              <a:rPr lang="et" u="sng" dirty="0">
                <a:solidFill>
                  <a:srgbClr val="000000"/>
                </a:solidFill>
              </a:rPr>
              <a:t>24.</a:t>
            </a:r>
            <a:endParaRPr u="sng" dirty="0">
              <a:solidFill>
                <a:srgbClr val="000000"/>
              </a:solidFill>
            </a:endParaRPr>
          </a:p>
          <a:p>
            <a:pPr marL="457200" lvl="0" indent="0" algn="l" rtl="0">
              <a:spcBef>
                <a:spcPts val="1600"/>
              </a:spcBef>
              <a:spcAft>
                <a:spcPts val="0"/>
              </a:spcAft>
              <a:buNone/>
            </a:pPr>
            <a:r>
              <a:rPr lang="et" b="1" dirty="0">
                <a:solidFill>
                  <a:srgbClr val="000000"/>
                </a:solidFill>
              </a:rPr>
              <a:t>Majanduslikus mõttes: </a:t>
            </a:r>
            <a:endParaRPr b="1" dirty="0">
              <a:solidFill>
                <a:srgbClr val="000000"/>
              </a:solidFill>
            </a:endParaRPr>
          </a:p>
          <a:p>
            <a:pPr marL="457200" lvl="0" indent="-342900" algn="l" rtl="0">
              <a:spcBef>
                <a:spcPts val="1600"/>
              </a:spcBef>
              <a:spcAft>
                <a:spcPts val="0"/>
              </a:spcAft>
              <a:buClr>
                <a:srgbClr val="000000"/>
              </a:buClr>
              <a:buSzPts val="1800"/>
              <a:buChar char="●"/>
            </a:pPr>
            <a:r>
              <a:rPr lang="et" dirty="0">
                <a:solidFill>
                  <a:srgbClr val="000000"/>
                </a:solidFill>
              </a:rPr>
              <a:t>Linnuvaatlustorn ja looduskaitseala.</a:t>
            </a:r>
            <a:endParaRPr dirty="0">
              <a:solidFill>
                <a:srgbClr val="000000"/>
              </a:solidFill>
            </a:endParaRPr>
          </a:p>
          <a:p>
            <a:pPr marL="457200" lvl="0" indent="-342900" algn="l" rtl="0">
              <a:spcBef>
                <a:spcPts val="0"/>
              </a:spcBef>
              <a:spcAft>
                <a:spcPts val="0"/>
              </a:spcAft>
              <a:buClr>
                <a:srgbClr val="000000"/>
              </a:buClr>
              <a:buSzPts val="1800"/>
              <a:buChar char="●"/>
            </a:pPr>
            <a:r>
              <a:rPr lang="et" dirty="0">
                <a:solidFill>
                  <a:srgbClr val="000000"/>
                </a:solidFill>
              </a:rPr>
              <a:t>Kohalikud, kes on nõus matkalisetle teenuseid pakkuma ning tegelevad põllumajanduse ja loomakasvatusega.</a:t>
            </a:r>
            <a:endParaRPr dirty="0">
              <a:solidFill>
                <a:srgbClr val="000000"/>
              </a:solidFill>
            </a:endParaRPr>
          </a:p>
          <a:p>
            <a:pPr marL="457200" lvl="0" indent="0" algn="l" rtl="0">
              <a:spcBef>
                <a:spcPts val="1600"/>
              </a:spcBef>
              <a:spcAft>
                <a:spcPts val="0"/>
              </a:spcAft>
              <a:buNone/>
            </a:pPr>
            <a:endParaRPr u="sng" dirty="0"/>
          </a:p>
          <a:p>
            <a:pPr marL="0" lvl="0" indent="0" algn="l" rtl="0">
              <a:spcBef>
                <a:spcPts val="1600"/>
              </a:spcBef>
              <a:spcAft>
                <a:spcPts val="1600"/>
              </a:spcAft>
              <a:buNone/>
            </a:pPr>
            <a:endParaRPr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a:solidFill>
                  <a:srgbClr val="FF0000"/>
                </a:solidFill>
              </a:rPr>
              <a:t>Koostöövõimalused välispartneritega</a:t>
            </a:r>
            <a:endParaRPr>
              <a:solidFill>
                <a:srgbClr val="FF0000"/>
              </a:solidFill>
            </a:endParaRPr>
          </a:p>
        </p:txBody>
      </p:sp>
      <p:sp>
        <p:nvSpPr>
          <p:cNvPr id="147" name="Google Shape;147;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t" dirty="0">
                <a:solidFill>
                  <a:srgbClr val="000000"/>
                </a:solidFill>
              </a:rPr>
              <a:t>Keskkonnaamet- lubas matkaraja planeerimisel ning küsimuste tekkimisel aidata.</a:t>
            </a:r>
            <a:endParaRPr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t" dirty="0">
                <a:solidFill>
                  <a:srgbClr val="000000"/>
                </a:solidFill>
                <a:highlight>
                  <a:srgbClr val="FFFFFF"/>
                </a:highlight>
              </a:rPr>
              <a:t>Soome loodusajakiri “Suomen Luonto” (üks võimalus).</a:t>
            </a:r>
            <a:endParaRPr dirty="0">
              <a:solidFill>
                <a:srgbClr val="000000"/>
              </a:solidFill>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1303</Words>
  <Application>Microsoft Office PowerPoint</Application>
  <PresentationFormat>Ekraaniseanss (16:9)</PresentationFormat>
  <Paragraphs>139</Paragraphs>
  <Slides>21</Slides>
  <Notes>21</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21</vt:i4>
      </vt:variant>
    </vt:vector>
  </HeadingPairs>
  <TitlesOfParts>
    <vt:vector size="26" baseType="lpstr">
      <vt:lpstr>Open Sans</vt:lpstr>
      <vt:lpstr>Arial</vt:lpstr>
      <vt:lpstr>Caveat</vt:lpstr>
      <vt:lpstr>PT Sans Narrow</vt:lpstr>
      <vt:lpstr>Tropic</vt:lpstr>
      <vt:lpstr>Projekt “Noored maale”</vt:lpstr>
      <vt:lpstr>Teenuse kirjeldus</vt:lpstr>
      <vt:lpstr>Kellele müüme + potentsiaalsed kliendid</vt:lpstr>
      <vt:lpstr>Persoona (1)</vt:lpstr>
      <vt:lpstr>Persoona (2)</vt:lpstr>
      <vt:lpstr>Müügikanal + reklaamtekst</vt:lpstr>
      <vt:lpstr>Teenuse hind</vt:lpstr>
      <vt:lpstr>Paikkonna tutvus</vt:lpstr>
      <vt:lpstr>Koostöövõimalused välispartneritega</vt:lpstr>
      <vt:lpstr> </vt:lpstr>
      <vt:lpstr>Koostöövõimalused kogukonnaga</vt:lpstr>
      <vt:lpstr>Uued töökohad ja töötajate palk</vt:lpstr>
      <vt:lpstr>Maal elamise väärtused</vt:lpstr>
      <vt:lpstr> </vt:lpstr>
      <vt:lpstr>Punkt 1 </vt:lpstr>
      <vt:lpstr>Punkt 2</vt:lpstr>
      <vt:lpstr>Punkt 3</vt:lpstr>
      <vt:lpstr>Punkt 4</vt:lpstr>
      <vt:lpstr>Punkt 5</vt:lpstr>
      <vt:lpstr>Punkt 6</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“Noored maale”</dc:title>
  <dc:creator>Tiina</dc:creator>
  <cp:lastModifiedBy>Maire Vilbas</cp:lastModifiedBy>
  <cp:revision>5</cp:revision>
  <dcterms:modified xsi:type="dcterms:W3CDTF">2020-12-08T09:13:04Z</dcterms:modified>
</cp:coreProperties>
</file>